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1" r:id="rId6"/>
    <p:sldId id="263" r:id="rId7"/>
    <p:sldId id="269" r:id="rId8"/>
  </p:sldIdLst>
  <p:sldSz cx="9144000" cy="5143500" type="screen16x9"/>
  <p:notesSz cx="6797675" cy="992822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9598"/>
    <a:srgbClr val="577E7D"/>
    <a:srgbClr val="7FA7A6"/>
    <a:srgbClr val="299798"/>
    <a:srgbClr val="F0A500"/>
    <a:srgbClr val="DEE8F6"/>
    <a:srgbClr val="F5F8FD"/>
    <a:srgbClr val="D4E1F4"/>
    <a:srgbClr val="1A3A6B"/>
    <a:srgbClr val="D1F5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5" d="100"/>
          <a:sy n="85" d="100"/>
        </p:scale>
        <p:origin x="7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1D3AC149-84F3-53B2-080A-F47BCA7820D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107040" tIns="53520" rIns="107040" bIns="53520" rtlCol="0"/>
          <a:lstStyle>
            <a:lvl1pPr algn="l">
              <a:defRPr sz="14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E138226-9CE7-5908-4DD7-640D9BDF946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919" y="0"/>
            <a:ext cx="2945659" cy="498135"/>
          </a:xfrm>
          <a:prstGeom prst="rect">
            <a:avLst/>
          </a:prstGeom>
        </p:spPr>
        <p:txBody>
          <a:bodyPr vert="horz" lIns="107040" tIns="53520" rIns="107040" bIns="53520" rtlCol="0"/>
          <a:lstStyle>
            <a:lvl1pPr algn="r">
              <a:defRPr sz="1400"/>
            </a:lvl1pPr>
          </a:lstStyle>
          <a:p>
            <a:fld id="{99DE9F30-CF46-4C58-A2C5-27BE65A3B2E4}" type="datetimeFigureOut">
              <a:rPr lang="zh-TW" altLang="en-US" smtClean="0"/>
              <a:t>2026/6/23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6425DD7-63D2-B9EF-DFAE-93E3A20FDAD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107040" tIns="53520" rIns="107040" bIns="53520" rtlCol="0" anchor="b"/>
          <a:lstStyle>
            <a:lvl1pPr algn="l">
              <a:defRPr sz="14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CB68FA8-6A8B-021D-6363-3E2C7CF6ED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919" y="9430091"/>
            <a:ext cx="2945659" cy="498134"/>
          </a:xfrm>
          <a:prstGeom prst="rect">
            <a:avLst/>
          </a:prstGeom>
        </p:spPr>
        <p:txBody>
          <a:bodyPr vert="horz" lIns="107040" tIns="53520" rIns="107040" bIns="53520" rtlCol="0" anchor="b"/>
          <a:lstStyle>
            <a:lvl1pPr algn="r">
              <a:defRPr sz="1400"/>
            </a:lvl1pPr>
          </a:lstStyle>
          <a:p>
            <a:fld id="{45F8ABD6-C07E-4E37-B90A-94ABC3900D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38709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1014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7040" tIns="53520" rIns="107040" bIns="5352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7040" tIns="53520" rIns="107040" bIns="53520"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7040" tIns="53520" rIns="107040" bIns="5352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7040" tIns="53520" rIns="107040" bIns="53520"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7040" tIns="53520" rIns="107040" bIns="5352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7040" tIns="53520" rIns="107040" bIns="53520"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7040" tIns="53520" rIns="107040" bIns="5352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7040" tIns="53520" rIns="107040" bIns="53520"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7040" tIns="53520" rIns="107040" bIns="5352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7040" tIns="53520" rIns="107040" bIns="53520"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7040" tIns="53520" rIns="107040" bIns="5352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7040" tIns="53520" rIns="107040" bIns="53520"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10A3D-DFA0-0793-F5A3-F8B1CFA38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308ECC-B78C-F4E4-4E53-296BC9CC3E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696F97-DE89-9B87-50CA-95A146CF91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107040" tIns="53520" rIns="107040" bIns="53520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A39BB9-99E9-F4B2-50C7-55536A1CF0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107040" tIns="53520" rIns="107040" bIns="53520"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541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4.png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7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9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8.png"/><Relationship Id="rId10" Type="http://schemas.openxmlformats.org/officeDocument/2006/relationships/image" Target="../media/image24.png"/><Relationship Id="rId4" Type="http://schemas.openxmlformats.org/officeDocument/2006/relationships/image" Target="../media/image7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ED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046720" y="73152"/>
            <a:ext cx="347472" cy="347472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" name="Shape 1"/>
          <p:cNvSpPr/>
          <p:nvPr/>
        </p:nvSpPr>
        <p:spPr>
          <a:xfrm>
            <a:off x="8613648" y="201168"/>
            <a:ext cx="274320" cy="274320"/>
          </a:xfrm>
          <a:prstGeom prst="rect">
            <a:avLst/>
          </a:prstGeom>
          <a:solidFill>
            <a:srgbClr val="22B5BE"/>
          </a:solidFill>
          <a:ln w="12700">
            <a:solidFill>
              <a:srgbClr val="22B5BE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" name="Shape 2"/>
          <p:cNvSpPr/>
          <p:nvPr/>
        </p:nvSpPr>
        <p:spPr>
          <a:xfrm>
            <a:off x="8705088" y="530352"/>
            <a:ext cx="347472" cy="347472"/>
          </a:xfrm>
          <a:prstGeom prst="rect">
            <a:avLst/>
          </a:prstGeom>
          <a:solidFill>
            <a:srgbClr val="0D8C96"/>
          </a:solidFill>
          <a:ln w="12700">
            <a:solidFill>
              <a:srgbClr val="0D8C96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" name="Shape 3"/>
          <p:cNvSpPr/>
          <p:nvPr/>
        </p:nvSpPr>
        <p:spPr>
          <a:xfrm>
            <a:off x="0" y="4206240"/>
            <a:ext cx="201168" cy="640080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" name="Shape 4"/>
          <p:cNvSpPr/>
          <p:nvPr/>
        </p:nvSpPr>
        <p:spPr>
          <a:xfrm>
            <a:off x="109728" y="4462272"/>
            <a:ext cx="8924544" cy="73152"/>
          </a:xfrm>
          <a:prstGeom prst="rect">
            <a:avLst/>
          </a:prstGeom>
          <a:solidFill>
            <a:srgbClr val="22B5BE"/>
          </a:solidFill>
          <a:ln w="12700">
            <a:solidFill>
              <a:srgbClr val="22B5BE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7" name="Shape 5"/>
          <p:cNvSpPr/>
          <p:nvPr/>
        </p:nvSpPr>
        <p:spPr>
          <a:xfrm>
            <a:off x="5943600" y="4251960"/>
            <a:ext cx="3090672" cy="256032"/>
          </a:xfrm>
          <a:prstGeom prst="rect">
            <a:avLst/>
          </a:prstGeom>
          <a:solidFill>
            <a:srgbClr val="22B5BE"/>
          </a:solidFill>
          <a:ln w="12700">
            <a:solidFill>
              <a:srgbClr val="22B5BE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8" name="Shape 6"/>
          <p:cNvSpPr/>
          <p:nvPr/>
        </p:nvSpPr>
        <p:spPr>
          <a:xfrm>
            <a:off x="3931920" y="4828032"/>
            <a:ext cx="1371600" cy="320040"/>
          </a:xfrm>
          <a:prstGeom prst="rect">
            <a:avLst/>
          </a:prstGeom>
          <a:solidFill>
            <a:srgbClr val="22B5BE"/>
          </a:solidFill>
          <a:ln w="12700">
            <a:solidFill>
              <a:srgbClr val="22B5BE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" name="Text 8"/>
          <p:cNvSpPr/>
          <p:nvPr/>
        </p:nvSpPr>
        <p:spPr>
          <a:xfrm>
            <a:off x="164592" y="960120"/>
            <a:ext cx="8778240" cy="98755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1A3A6B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開拓海外多元市場方案</a:t>
            </a:r>
            <a:endParaRPr lang="en-US" sz="5200" dirty="0"/>
          </a:p>
        </p:txBody>
      </p:sp>
      <p:sp>
        <p:nvSpPr>
          <p:cNvPr id="13" name="Text 9"/>
          <p:cNvSpPr/>
          <p:nvPr/>
        </p:nvSpPr>
        <p:spPr>
          <a:xfrm>
            <a:off x="164592" y="1901952"/>
            <a:ext cx="5486400" cy="96012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1A3A6B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申請懶人包</a:t>
            </a:r>
            <a:endParaRPr lang="en-US" sz="5200" dirty="0"/>
          </a:p>
        </p:txBody>
      </p:sp>
      <p:sp>
        <p:nvSpPr>
          <p:cNvPr id="14" name="Shape 10"/>
          <p:cNvSpPr/>
          <p:nvPr/>
        </p:nvSpPr>
        <p:spPr>
          <a:xfrm>
            <a:off x="109728" y="3017520"/>
            <a:ext cx="8924544" cy="1078992"/>
          </a:xfrm>
          <a:prstGeom prst="rect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22B5BE"/>
            </a:solidFill>
            <a:prstDash val="soli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" name="Text 11"/>
          <p:cNvSpPr/>
          <p:nvPr/>
        </p:nvSpPr>
        <p:spPr>
          <a:xfrm>
            <a:off x="274320" y="3108960"/>
            <a:ext cx="6400800" cy="43891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A3A6B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主辦單位：經濟部國際貿易署</a:t>
            </a:r>
            <a:endParaRPr lang="en-US" sz="2000" b="1" dirty="0"/>
          </a:p>
        </p:txBody>
      </p:sp>
      <p:sp>
        <p:nvSpPr>
          <p:cNvPr id="16" name="Text 12"/>
          <p:cNvSpPr/>
          <p:nvPr/>
        </p:nvSpPr>
        <p:spPr>
          <a:xfrm>
            <a:off x="274320" y="3520440"/>
            <a:ext cx="6858000" cy="43891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1A3A6B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執行單位：中華民國對外貿易發展協會</a:t>
            </a:r>
            <a:endParaRPr lang="en-US" sz="2000" b="1" dirty="0"/>
          </a:p>
        </p:txBody>
      </p:sp>
      <p:sp>
        <p:nvSpPr>
          <p:cNvPr id="17" name="Text 13"/>
          <p:cNvSpPr/>
          <p:nvPr/>
        </p:nvSpPr>
        <p:spPr>
          <a:xfrm>
            <a:off x="8823960" y="4919472"/>
            <a:ext cx="274320" cy="18288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8899AA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rPr>
              <a:t>1</a:t>
            </a:r>
            <a:endParaRPr lang="en-US" sz="1100" dirty="0"/>
          </a:p>
        </p:txBody>
      </p:sp>
      <p:pic>
        <p:nvPicPr>
          <p:cNvPr id="9" name="Image 0" descr="preencoded.png">
            <a:extLst>
              <a:ext uri="{FF2B5EF4-FFF2-40B4-BE49-F238E27FC236}">
                <a16:creationId xmlns:a16="http://schemas.microsoft.com/office/drawing/2014/main" id="{912AE3D7-26BB-EB6E-63CF-82B542D4C0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7" y="-32004"/>
            <a:ext cx="2822127" cy="781512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03EC51FD-D68E-FC94-537B-6CEB21EB67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310" y="307708"/>
            <a:ext cx="1330721" cy="441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2880" y="91440"/>
            <a:ext cx="4572000" cy="82296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4000" b="1" dirty="0" err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計畫</a:t>
            </a:r>
            <a:r>
              <a:rPr lang="zh-TW" altLang="en-US" sz="4000" b="1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總</a:t>
            </a:r>
            <a:r>
              <a:rPr lang="en-US" sz="4000" b="1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覽</a:t>
            </a:r>
            <a:endParaRPr lang="en-US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137160" y="941832"/>
            <a:ext cx="2148840" cy="3977640"/>
          </a:xfrm>
          <a:prstGeom prst="roundRect">
            <a:avLst>
              <a:gd name="adj" fmla="val 5106"/>
            </a:avLst>
          </a:prstGeom>
          <a:solidFill>
            <a:srgbClr val="F0F4F8"/>
          </a:solidFill>
          <a:ln w="19050">
            <a:solidFill>
              <a:srgbClr val="22B5BE"/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Text 3"/>
          <p:cNvSpPr/>
          <p:nvPr/>
        </p:nvSpPr>
        <p:spPr>
          <a:xfrm>
            <a:off x="900684" y="1051560"/>
            <a:ext cx="621792" cy="621792"/>
          </a:xfrm>
          <a:prstGeom prst="rect">
            <a:avLst/>
          </a:prstGeom>
          <a:solidFill>
            <a:srgbClr val="0D8C96"/>
          </a:solidFill>
          <a:ln>
            <a:solidFill>
              <a:srgbClr val="0D8C96"/>
            </a:solidFill>
          </a:ln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1</a:t>
            </a:r>
            <a:endParaRPr 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116" y="1874520"/>
            <a:ext cx="566928" cy="56692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82880" y="2578608"/>
            <a:ext cx="2057400" cy="50292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多元拓銷布局</a:t>
            </a:r>
            <a:endParaRPr 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Text 5"/>
          <p:cNvSpPr/>
          <p:nvPr/>
        </p:nvSpPr>
        <p:spPr>
          <a:xfrm>
            <a:off x="182880" y="3356146"/>
            <a:ext cx="2057400" cy="52728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600" b="1" dirty="0" err="1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旗艦臺灣館</a:t>
            </a:r>
            <a:endParaRPr lang="en-US" sz="1600" b="1" dirty="0">
              <a:solidFill>
                <a:srgbClr val="334455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marL="0" indent="0" algn="ctr">
              <a:lnSpc>
                <a:spcPts val="2400"/>
              </a:lnSpc>
              <a:buNone/>
            </a:pPr>
            <a:r>
              <a:rPr lang="zh-TW" altLang="en-US" sz="1600" b="1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辦理臺灣形象展</a:t>
            </a:r>
            <a:endParaRPr lang="en-US" altLang="zh-TW" sz="1600" b="1" dirty="0">
              <a:solidFill>
                <a:srgbClr val="334455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2388870" y="960120"/>
            <a:ext cx="2148840" cy="3977640"/>
          </a:xfrm>
          <a:prstGeom prst="roundRect">
            <a:avLst>
              <a:gd name="adj" fmla="val 5106"/>
            </a:avLst>
          </a:prstGeom>
          <a:solidFill>
            <a:srgbClr val="F0F4F8"/>
          </a:solidFill>
          <a:ln w="19050">
            <a:solidFill>
              <a:srgbClr val="22B5BE"/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3152394" y="1051560"/>
            <a:ext cx="621792" cy="621792"/>
          </a:xfrm>
          <a:prstGeom prst="rect">
            <a:avLst/>
          </a:prstGeom>
          <a:solidFill>
            <a:srgbClr val="0D8C96"/>
          </a:solidFill>
          <a:ln>
            <a:solidFill>
              <a:srgbClr val="0D8C96"/>
            </a:solidFill>
          </a:ln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2</a:t>
            </a:r>
            <a:endParaRPr 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9826" y="1874520"/>
            <a:ext cx="566928" cy="566928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2434590" y="2578608"/>
            <a:ext cx="2057400" cy="50292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買主直達</a:t>
            </a:r>
            <a:endParaRPr 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Text 12"/>
          <p:cNvSpPr/>
          <p:nvPr/>
        </p:nvSpPr>
        <p:spPr>
          <a:xfrm>
            <a:off x="2388870" y="3356146"/>
            <a:ext cx="2148840" cy="52728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600" b="1" dirty="0" err="1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協助廠商洽邀買主來臺</a:t>
            </a:r>
            <a:endParaRPr lang="en-US" sz="1600" b="1" dirty="0">
              <a:solidFill>
                <a:srgbClr val="334455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marL="0" indent="0" algn="ctr">
              <a:lnSpc>
                <a:spcPts val="2400"/>
              </a:lnSpc>
              <a:buNone/>
            </a:pPr>
            <a:r>
              <a:rPr lang="zh-TW" altLang="en-US" sz="1600" b="1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洽談及採購</a:t>
            </a:r>
            <a:endParaRPr 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Shape 14"/>
          <p:cNvSpPr/>
          <p:nvPr/>
        </p:nvSpPr>
        <p:spPr>
          <a:xfrm>
            <a:off x="4654296" y="960120"/>
            <a:ext cx="2148840" cy="3977640"/>
          </a:xfrm>
          <a:prstGeom prst="roundRect">
            <a:avLst>
              <a:gd name="adj" fmla="val 5106"/>
            </a:avLst>
          </a:prstGeom>
          <a:solidFill>
            <a:srgbClr val="F0F4F8"/>
          </a:solidFill>
          <a:ln w="19050">
            <a:solidFill>
              <a:srgbClr val="22B5BE"/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Text 16"/>
          <p:cNvSpPr/>
          <p:nvPr/>
        </p:nvSpPr>
        <p:spPr>
          <a:xfrm>
            <a:off x="5417820" y="1051107"/>
            <a:ext cx="621792" cy="621792"/>
          </a:xfrm>
          <a:prstGeom prst="rect">
            <a:avLst/>
          </a:prstGeom>
          <a:solidFill>
            <a:srgbClr val="0D8C96"/>
          </a:solidFill>
          <a:ln>
            <a:solidFill>
              <a:srgbClr val="0D8C96"/>
            </a:solidFill>
          </a:ln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3</a:t>
            </a:r>
            <a:endParaRPr 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45252" y="1874520"/>
            <a:ext cx="566928" cy="566928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4700016" y="2578608"/>
            <a:ext cx="2057400" cy="50292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數位搶單</a:t>
            </a:r>
            <a:endParaRPr 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Text 18"/>
          <p:cNvSpPr/>
          <p:nvPr/>
        </p:nvSpPr>
        <p:spPr>
          <a:xfrm>
            <a:off x="4700016" y="3987237"/>
            <a:ext cx="2057400" cy="402336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ctr">
              <a:lnSpc>
                <a:spcPts val="2400"/>
              </a:lnSpc>
              <a:buNone/>
            </a:pPr>
            <a:r>
              <a:rPr lang="zh-TW" altLang="en-US" sz="1600" b="1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企</a:t>
            </a:r>
            <a:r>
              <a:rPr lang="en-US" sz="1600" b="1" dirty="0" err="1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業進出口數據看板</a:t>
            </a:r>
            <a:endParaRPr lang="en-US" sz="1600" b="1" dirty="0">
              <a:solidFill>
                <a:srgbClr val="334455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algn="ctr">
              <a:lnSpc>
                <a:spcPts val="2400"/>
              </a:lnSpc>
            </a:pPr>
            <a:r>
              <a:rPr lang="en-US" altLang="zh-TW" sz="1600" b="1" dirty="0" err="1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協助企業運用AI行銷</a:t>
            </a:r>
            <a:endParaRPr lang="en-US" altLang="zh-TW" sz="1600" b="1" dirty="0">
              <a:solidFill>
                <a:srgbClr val="334455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algn="ctr">
              <a:lnSpc>
                <a:spcPts val="2400"/>
              </a:lnSpc>
            </a:pPr>
            <a:r>
              <a:rPr lang="en-US" altLang="zh-TW" sz="1600" b="1" dirty="0" err="1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應用AI爭取海外商機</a:t>
            </a:r>
            <a:endParaRPr lang="en-US" altLang="zh-TW" sz="1600" b="1" dirty="0">
              <a:solidFill>
                <a:srgbClr val="334455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algn="ctr">
              <a:lnSpc>
                <a:spcPts val="2400"/>
              </a:lnSpc>
            </a:pPr>
            <a:r>
              <a:rPr lang="zh-TW" altLang="en-US" sz="1600" b="1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國際經貿情勢分析</a:t>
            </a:r>
            <a:endParaRPr lang="en-US" altLang="zh-TW" sz="1600" b="1" dirty="0">
              <a:solidFill>
                <a:srgbClr val="334455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algn="ctr"/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ctr">
              <a:buNone/>
            </a:pPr>
            <a:endParaRPr 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" name="Shape 22"/>
          <p:cNvSpPr/>
          <p:nvPr/>
        </p:nvSpPr>
        <p:spPr>
          <a:xfrm>
            <a:off x="6912864" y="960120"/>
            <a:ext cx="2148840" cy="3977640"/>
          </a:xfrm>
          <a:prstGeom prst="roundRect">
            <a:avLst>
              <a:gd name="adj" fmla="val 5106"/>
            </a:avLst>
          </a:prstGeom>
          <a:solidFill>
            <a:srgbClr val="F0F4F8"/>
          </a:solidFill>
          <a:ln w="19050">
            <a:solidFill>
              <a:srgbClr val="22B5BE"/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9" name="Text 24"/>
          <p:cNvSpPr/>
          <p:nvPr/>
        </p:nvSpPr>
        <p:spPr>
          <a:xfrm>
            <a:off x="7676388" y="1051107"/>
            <a:ext cx="621792" cy="621792"/>
          </a:xfrm>
          <a:prstGeom prst="rect">
            <a:avLst/>
          </a:prstGeom>
          <a:solidFill>
            <a:srgbClr val="0D8C96"/>
          </a:solidFill>
          <a:ln>
            <a:solidFill>
              <a:srgbClr val="0D8C96"/>
            </a:solidFill>
          </a:ln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4</a:t>
            </a:r>
            <a:endParaRPr 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03820" y="1874520"/>
            <a:ext cx="566928" cy="566928"/>
          </a:xfrm>
          <a:prstGeom prst="rect">
            <a:avLst/>
          </a:prstGeom>
        </p:spPr>
      </p:pic>
      <p:sp>
        <p:nvSpPr>
          <p:cNvPr id="31" name="Text 25"/>
          <p:cNvSpPr/>
          <p:nvPr/>
        </p:nvSpPr>
        <p:spPr>
          <a:xfrm>
            <a:off x="6958584" y="2728508"/>
            <a:ext cx="2057400" cy="50292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提升海外據點服務</a:t>
            </a:r>
            <a:endParaRPr 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2" name="Text 26"/>
          <p:cNvSpPr/>
          <p:nvPr/>
        </p:nvSpPr>
        <p:spPr>
          <a:xfrm>
            <a:off x="6958584" y="3441126"/>
            <a:ext cx="2057400" cy="402336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600" b="1" dirty="0" err="1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設立及營運臺灣貿易</a:t>
            </a:r>
            <a:endParaRPr lang="en-US" sz="1600" b="1" dirty="0">
              <a:solidFill>
                <a:srgbClr val="334455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marL="0" indent="0" algn="ctr">
              <a:lnSpc>
                <a:spcPts val="2400"/>
              </a:lnSpc>
              <a:buNone/>
            </a:pPr>
            <a:r>
              <a:rPr lang="zh-TW" altLang="en-US" sz="1600" b="1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投資中心</a:t>
            </a:r>
            <a:endParaRPr 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4" name="Text 28"/>
          <p:cNvSpPr/>
          <p:nvPr/>
        </p:nvSpPr>
        <p:spPr>
          <a:xfrm>
            <a:off x="8823960" y="4919472"/>
            <a:ext cx="274320" cy="18288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8899AA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2</a:t>
            </a:r>
            <a:endParaRPr lang="en-US" sz="1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2">
            <a:extLst>
              <a:ext uri="{FF2B5EF4-FFF2-40B4-BE49-F238E27FC236}">
                <a16:creationId xmlns:a16="http://schemas.microsoft.com/office/drawing/2014/main" id="{76126037-00AE-6452-7D32-436E175B584C}"/>
              </a:ext>
            </a:extLst>
          </p:cNvPr>
          <p:cNvSpPr/>
          <p:nvPr/>
        </p:nvSpPr>
        <p:spPr>
          <a:xfrm>
            <a:off x="488550" y="2368296"/>
            <a:ext cx="3188643" cy="777240"/>
          </a:xfrm>
          <a:prstGeom prst="roundRect">
            <a:avLst>
              <a:gd name="adj" fmla="val 11765"/>
            </a:avLst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E65BCFA6-8EBD-4C93-E0E0-EF7C31840222}"/>
              </a:ext>
            </a:extLst>
          </p:cNvPr>
          <p:cNvSpPr/>
          <p:nvPr/>
        </p:nvSpPr>
        <p:spPr>
          <a:xfrm>
            <a:off x="4121331" y="0"/>
            <a:ext cx="5022669" cy="51435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Text 0"/>
          <p:cNvSpPr/>
          <p:nvPr/>
        </p:nvSpPr>
        <p:spPr>
          <a:xfrm>
            <a:off x="155448" y="83194"/>
            <a:ext cx="3822824" cy="86868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旗艦臺灣館</a:t>
            </a:r>
            <a:endParaRPr lang="en-US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Text 1"/>
          <p:cNvSpPr/>
          <p:nvPr/>
        </p:nvSpPr>
        <p:spPr>
          <a:xfrm>
            <a:off x="182880" y="914400"/>
            <a:ext cx="5120640" cy="475488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進軍全球指標大展的國家隊平台</a:t>
            </a:r>
            <a:endParaRPr lang="en-US" sz="2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515982" y="1481328"/>
            <a:ext cx="3161211" cy="777240"/>
          </a:xfrm>
          <a:prstGeom prst="roundRect">
            <a:avLst>
              <a:gd name="adj" fmla="val 11765"/>
            </a:avLst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Text 4"/>
          <p:cNvSpPr/>
          <p:nvPr/>
        </p:nvSpPr>
        <p:spPr>
          <a:xfrm>
            <a:off x="607422" y="1591056"/>
            <a:ext cx="502920" cy="50292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1</a:t>
            </a:r>
            <a:endParaRPr 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Text 5"/>
          <p:cNvSpPr/>
          <p:nvPr/>
        </p:nvSpPr>
        <p:spPr>
          <a:xfrm>
            <a:off x="1247502" y="1626132"/>
            <a:ext cx="2286000" cy="402336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降低企業負擔</a:t>
            </a:r>
            <a:endParaRPr 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Text 6"/>
          <p:cNvSpPr/>
          <p:nvPr/>
        </p:nvSpPr>
        <p:spPr>
          <a:xfrm>
            <a:off x="1128630" y="1872570"/>
            <a:ext cx="2720415" cy="402336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CCEEE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 （整合資源與分攤費優惠）</a:t>
            </a:r>
            <a:endParaRPr lang="en-US" sz="1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625710" y="2514600"/>
            <a:ext cx="502920" cy="50292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2</a:t>
            </a:r>
            <a:endParaRPr lang="en-US" sz="1400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1247502" y="2529739"/>
            <a:ext cx="2286000" cy="402336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Team Taiwan 號召</a:t>
            </a:r>
            <a:endParaRPr 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1265790" y="2786521"/>
            <a:ext cx="2098473" cy="402336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CCEEE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（強化產業形象與能見度）</a:t>
            </a:r>
            <a:endParaRPr lang="en-US" sz="1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515982" y="3273552"/>
            <a:ext cx="3188643" cy="777240"/>
          </a:xfrm>
          <a:prstGeom prst="roundRect">
            <a:avLst>
              <a:gd name="adj" fmla="val 11765"/>
            </a:avLst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628708" y="3444889"/>
            <a:ext cx="502920" cy="50292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3</a:t>
            </a:r>
            <a:endParaRPr 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1247502" y="3425851"/>
            <a:ext cx="2286000" cy="402336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全方位行銷</a:t>
            </a:r>
            <a:endParaRPr 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1204780" y="3671415"/>
            <a:ext cx="1920240" cy="402336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CCEEE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（主動搶占商機）</a:t>
            </a:r>
            <a:endParaRPr lang="en-US" sz="1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856" y="4257261"/>
            <a:ext cx="281130" cy="28113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1869798" y="4272423"/>
            <a:ext cx="2108474" cy="23774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02-2725-5200</a:t>
            </a:r>
            <a:endParaRPr 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1856" y="4677885"/>
            <a:ext cx="281130" cy="281130"/>
          </a:xfrm>
          <a:prstGeom prst="rect">
            <a:avLst/>
          </a:prstGeom>
        </p:spPr>
      </p:pic>
      <p:sp>
        <p:nvSpPr>
          <p:cNvPr id="22" name="Text 18"/>
          <p:cNvSpPr/>
          <p:nvPr/>
        </p:nvSpPr>
        <p:spPr>
          <a:xfrm>
            <a:off x="1922692" y="4693047"/>
            <a:ext cx="2459886" cy="23774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mdd@taitra.org.tw</a:t>
            </a:r>
            <a:endParaRPr 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Text 19"/>
          <p:cNvSpPr/>
          <p:nvPr/>
        </p:nvSpPr>
        <p:spPr>
          <a:xfrm>
            <a:off x="4673655" y="118516"/>
            <a:ext cx="3474720" cy="80467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115年展覽</a:t>
            </a:r>
            <a:endParaRPr 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Shape 20"/>
          <p:cNvSpPr/>
          <p:nvPr/>
        </p:nvSpPr>
        <p:spPr>
          <a:xfrm>
            <a:off x="4290848" y="821558"/>
            <a:ext cx="1412461" cy="1281265"/>
          </a:xfrm>
          <a:prstGeom prst="roundRect">
            <a:avLst>
              <a:gd name="adj" fmla="val 8197"/>
            </a:avLst>
          </a:prstGeom>
          <a:solidFill>
            <a:srgbClr val="D6EEF1"/>
          </a:solidFill>
          <a:ln w="12700">
            <a:solidFill>
              <a:srgbClr val="22B5BE"/>
            </a:solidFill>
            <a:prstDash val="solid"/>
          </a:ln>
        </p:spPr>
        <p:txBody>
          <a:bodyPr/>
          <a:lstStyle/>
          <a:p>
            <a:endParaRPr lang="zh-TW" altLang="en-US" sz="1400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" name="Shape 23"/>
          <p:cNvSpPr/>
          <p:nvPr/>
        </p:nvSpPr>
        <p:spPr>
          <a:xfrm>
            <a:off x="5873225" y="841151"/>
            <a:ext cx="1412461" cy="1281265"/>
          </a:xfrm>
          <a:prstGeom prst="roundRect">
            <a:avLst>
              <a:gd name="adj" fmla="val 8197"/>
            </a:avLst>
          </a:prstGeom>
          <a:solidFill>
            <a:srgbClr val="D6EEF1"/>
          </a:solidFill>
          <a:ln w="12700">
            <a:solidFill>
              <a:srgbClr val="22B5BE"/>
            </a:solidFill>
            <a:prstDash val="solid"/>
          </a:ln>
        </p:spPr>
        <p:txBody>
          <a:bodyPr/>
          <a:lstStyle/>
          <a:p>
            <a:endParaRPr lang="zh-TW" altLang="en-US" sz="1400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8" name="Text 24"/>
          <p:cNvSpPr/>
          <p:nvPr/>
        </p:nvSpPr>
        <p:spPr>
          <a:xfrm>
            <a:off x="4347346" y="841153"/>
            <a:ext cx="1299465" cy="69373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400" b="1" dirty="0" err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科隆五金展</a:t>
            </a:r>
            <a:endParaRPr lang="en-US" sz="1400" b="1" dirty="0">
              <a:solidFill>
                <a:srgbClr val="1A3A6B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algn="ctr"/>
            <a:r>
              <a:rPr lang="en-US" altLang="zh-TW" sz="1000" b="1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IHF</a:t>
            </a:r>
          </a:p>
        </p:txBody>
      </p:sp>
      <p:sp>
        <p:nvSpPr>
          <p:cNvPr id="30" name="Shape 26"/>
          <p:cNvSpPr/>
          <p:nvPr/>
        </p:nvSpPr>
        <p:spPr>
          <a:xfrm>
            <a:off x="7407487" y="841151"/>
            <a:ext cx="1412461" cy="1281265"/>
          </a:xfrm>
          <a:prstGeom prst="roundRect">
            <a:avLst>
              <a:gd name="adj" fmla="val 8197"/>
            </a:avLst>
          </a:prstGeom>
          <a:solidFill>
            <a:srgbClr val="D6EEF1"/>
          </a:solidFill>
          <a:ln w="12700">
            <a:solidFill>
              <a:srgbClr val="22B5BE"/>
            </a:solidFill>
            <a:prstDash val="solid"/>
          </a:ln>
        </p:spPr>
        <p:txBody>
          <a:bodyPr/>
          <a:lstStyle/>
          <a:p>
            <a:endParaRPr lang="zh-TW" altLang="en-US" sz="1400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3" name="Shape 29"/>
          <p:cNvSpPr/>
          <p:nvPr/>
        </p:nvSpPr>
        <p:spPr>
          <a:xfrm>
            <a:off x="4290847" y="2244912"/>
            <a:ext cx="1412462" cy="1281265"/>
          </a:xfrm>
          <a:prstGeom prst="roundRect">
            <a:avLst>
              <a:gd name="adj" fmla="val 8197"/>
            </a:avLst>
          </a:prstGeom>
          <a:solidFill>
            <a:srgbClr val="D6EEF1"/>
          </a:solidFill>
          <a:ln w="12700">
            <a:solidFill>
              <a:srgbClr val="22B5BE"/>
            </a:solidFill>
            <a:prstDash val="solid"/>
          </a:ln>
        </p:spPr>
        <p:txBody>
          <a:bodyPr/>
          <a:lstStyle/>
          <a:p>
            <a:endParaRPr lang="zh-TW" altLang="en-US" sz="1400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6" name="Shape 32"/>
          <p:cNvSpPr/>
          <p:nvPr/>
        </p:nvSpPr>
        <p:spPr>
          <a:xfrm>
            <a:off x="5873225" y="2244912"/>
            <a:ext cx="1412461" cy="1281265"/>
          </a:xfrm>
          <a:prstGeom prst="roundRect">
            <a:avLst>
              <a:gd name="adj" fmla="val 8197"/>
            </a:avLst>
          </a:prstGeom>
          <a:solidFill>
            <a:srgbClr val="D6EEF1"/>
          </a:solidFill>
          <a:ln w="12700">
            <a:solidFill>
              <a:srgbClr val="22B5BE"/>
            </a:solidFill>
            <a:prstDash val="solid"/>
          </a:ln>
        </p:spPr>
        <p:txBody>
          <a:bodyPr/>
          <a:lstStyle/>
          <a:p>
            <a:endParaRPr lang="zh-TW" altLang="en-US" sz="1400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9" name="Shape 35"/>
          <p:cNvSpPr/>
          <p:nvPr/>
        </p:nvSpPr>
        <p:spPr>
          <a:xfrm>
            <a:off x="7407487" y="2244912"/>
            <a:ext cx="1412461" cy="1281265"/>
          </a:xfrm>
          <a:prstGeom prst="roundRect">
            <a:avLst>
              <a:gd name="adj" fmla="val 8197"/>
            </a:avLst>
          </a:prstGeom>
          <a:solidFill>
            <a:srgbClr val="D6EEF1"/>
          </a:solidFill>
          <a:ln w="12700">
            <a:solidFill>
              <a:srgbClr val="22B5BE"/>
            </a:solidFill>
            <a:prstDash val="solid"/>
          </a:ln>
        </p:spPr>
        <p:txBody>
          <a:bodyPr/>
          <a:lstStyle/>
          <a:p>
            <a:endParaRPr lang="zh-TW" altLang="en-US" sz="1400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" name="Text 36"/>
          <p:cNvSpPr/>
          <p:nvPr/>
        </p:nvSpPr>
        <p:spPr>
          <a:xfrm>
            <a:off x="7463985" y="841151"/>
            <a:ext cx="1299465" cy="784981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400" b="1" dirty="0" err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法蘭克福汽車零配件展</a:t>
            </a:r>
            <a:endParaRPr lang="en-US" sz="1400" b="1" dirty="0">
              <a:solidFill>
                <a:srgbClr val="1A3A6B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algn="ctr"/>
            <a:r>
              <a:rPr lang="en-US" altLang="zh-TW" sz="1000" b="1" dirty="0" err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Automech-anika</a:t>
            </a:r>
            <a:endParaRPr lang="en-US" altLang="zh-TW" sz="1000" b="1" dirty="0">
              <a:solidFill>
                <a:srgbClr val="1A3A6B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</p:txBody>
      </p:sp>
      <p:sp>
        <p:nvSpPr>
          <p:cNvPr id="42" name="Shape 38"/>
          <p:cNvSpPr/>
          <p:nvPr/>
        </p:nvSpPr>
        <p:spPr>
          <a:xfrm>
            <a:off x="4290848" y="3648672"/>
            <a:ext cx="1412461" cy="1281265"/>
          </a:xfrm>
          <a:prstGeom prst="roundRect">
            <a:avLst>
              <a:gd name="adj" fmla="val 8197"/>
            </a:avLst>
          </a:prstGeom>
          <a:solidFill>
            <a:srgbClr val="D6EEF1"/>
          </a:solidFill>
          <a:ln w="12700">
            <a:solidFill>
              <a:srgbClr val="22B5BE"/>
            </a:solidFill>
            <a:prstDash val="solid"/>
          </a:ln>
        </p:spPr>
        <p:txBody>
          <a:bodyPr/>
          <a:lstStyle/>
          <a:p>
            <a:endParaRPr lang="zh-TW" altLang="en-US" sz="1400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5" name="Shape 41"/>
          <p:cNvSpPr/>
          <p:nvPr/>
        </p:nvSpPr>
        <p:spPr>
          <a:xfrm>
            <a:off x="5873225" y="3648672"/>
            <a:ext cx="1412461" cy="1281265"/>
          </a:xfrm>
          <a:prstGeom prst="roundRect">
            <a:avLst>
              <a:gd name="adj" fmla="val 8197"/>
            </a:avLst>
          </a:prstGeom>
          <a:solidFill>
            <a:srgbClr val="D6EEF1"/>
          </a:solidFill>
          <a:ln w="12700">
            <a:solidFill>
              <a:srgbClr val="22B5BE"/>
            </a:solidFill>
            <a:prstDash val="solid"/>
          </a:ln>
        </p:spPr>
        <p:txBody>
          <a:bodyPr/>
          <a:lstStyle/>
          <a:p>
            <a:endParaRPr lang="zh-TW" altLang="en-US" sz="1400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6" name="Text 42"/>
          <p:cNvSpPr/>
          <p:nvPr/>
        </p:nvSpPr>
        <p:spPr>
          <a:xfrm>
            <a:off x="4347346" y="2258569"/>
            <a:ext cx="1299465" cy="758951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400" b="1" dirty="0" err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芝加哥</a:t>
            </a:r>
            <a:endParaRPr lang="en-US" sz="1400" b="1" dirty="0">
              <a:solidFill>
                <a:srgbClr val="1A3A6B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marL="0" indent="0" algn="ctr">
              <a:buNone/>
            </a:pPr>
            <a:r>
              <a:rPr lang="en-US" sz="1400" b="1" dirty="0" err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工具機展</a:t>
            </a:r>
            <a:endParaRPr lang="en-US" sz="1400" b="1" dirty="0">
              <a:solidFill>
                <a:srgbClr val="1A3A6B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algn="ctr"/>
            <a:r>
              <a:rPr lang="en-US" altLang="zh-TW" sz="1000" b="1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IMTS</a:t>
            </a:r>
          </a:p>
        </p:txBody>
      </p:sp>
      <p:sp>
        <p:nvSpPr>
          <p:cNvPr id="48" name="Shape 44"/>
          <p:cNvSpPr/>
          <p:nvPr/>
        </p:nvSpPr>
        <p:spPr>
          <a:xfrm>
            <a:off x="7407487" y="3648672"/>
            <a:ext cx="1412461" cy="1281265"/>
          </a:xfrm>
          <a:prstGeom prst="roundRect">
            <a:avLst>
              <a:gd name="adj" fmla="val 8197"/>
            </a:avLst>
          </a:prstGeom>
          <a:solidFill>
            <a:srgbClr val="D6EEF1"/>
          </a:solidFill>
          <a:ln w="12700">
            <a:solidFill>
              <a:srgbClr val="22B5BE"/>
            </a:solidFill>
            <a:prstDash val="solid"/>
          </a:ln>
        </p:spPr>
        <p:txBody>
          <a:bodyPr/>
          <a:lstStyle/>
          <a:p>
            <a:endParaRPr lang="zh-TW" altLang="en-US" sz="1400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9" name="Text 45"/>
          <p:cNvSpPr/>
          <p:nvPr/>
        </p:nvSpPr>
        <p:spPr>
          <a:xfrm>
            <a:off x="7463985" y="3723663"/>
            <a:ext cx="1299465" cy="709786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400" b="1" dirty="0" err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日本國際</a:t>
            </a:r>
            <a:endParaRPr lang="en-US" sz="1400" b="1" dirty="0">
              <a:solidFill>
                <a:srgbClr val="1A3A6B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marL="0" indent="0" algn="ctr">
              <a:buNone/>
            </a:pPr>
            <a:r>
              <a:rPr lang="en-US" sz="1400" b="1" dirty="0" err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橡塑膠展</a:t>
            </a:r>
            <a:endParaRPr lang="en-US" sz="1400" b="1" dirty="0">
              <a:solidFill>
                <a:srgbClr val="1A3A6B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algn="ctr"/>
            <a:r>
              <a:rPr lang="en-US" altLang="zh-TW" sz="1000" b="1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IPF</a:t>
            </a:r>
          </a:p>
        </p:txBody>
      </p:sp>
      <p:sp>
        <p:nvSpPr>
          <p:cNvPr id="51" name="Text 47"/>
          <p:cNvSpPr/>
          <p:nvPr/>
        </p:nvSpPr>
        <p:spPr>
          <a:xfrm>
            <a:off x="8823960" y="4919472"/>
            <a:ext cx="274320" cy="18288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8899AA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3</a:t>
            </a:r>
            <a:endParaRPr lang="en-US" sz="1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4" name="圖片 53">
            <a:extLst>
              <a:ext uri="{FF2B5EF4-FFF2-40B4-BE49-F238E27FC236}">
                <a16:creationId xmlns:a16="http://schemas.microsoft.com/office/drawing/2014/main" id="{F791741A-DBF6-9FCE-E2A3-2F3B9B3554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690" y="4250708"/>
            <a:ext cx="1276680" cy="760204"/>
          </a:xfrm>
          <a:prstGeom prst="rect">
            <a:avLst/>
          </a:prstGeom>
        </p:spPr>
      </p:pic>
      <p:sp>
        <p:nvSpPr>
          <p:cNvPr id="25" name="Text 21"/>
          <p:cNvSpPr/>
          <p:nvPr/>
        </p:nvSpPr>
        <p:spPr>
          <a:xfrm>
            <a:off x="5929723" y="2258569"/>
            <a:ext cx="1299465" cy="758951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400" b="1" dirty="0">
              <a:solidFill>
                <a:srgbClr val="1A3A6B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marL="0" indent="0" algn="ctr">
              <a:buNone/>
            </a:pPr>
            <a:r>
              <a:rPr lang="en-US" sz="1400" b="1" dirty="0" err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美國汽車售後服務零配件展</a:t>
            </a:r>
            <a:endParaRPr lang="en-US" sz="1400" b="1" dirty="0">
              <a:solidFill>
                <a:srgbClr val="1A3A6B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algn="ctr"/>
            <a:r>
              <a:rPr lang="en-US" altLang="zh-TW" sz="1000" b="1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AAPEX</a:t>
            </a:r>
          </a:p>
          <a:p>
            <a:pPr marL="0" indent="0" algn="ctr">
              <a:buNone/>
            </a:pPr>
            <a:endParaRPr lang="en-US" sz="1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" name="Text 27"/>
          <p:cNvSpPr/>
          <p:nvPr/>
        </p:nvSpPr>
        <p:spPr>
          <a:xfrm>
            <a:off x="7463985" y="2258568"/>
            <a:ext cx="1299465" cy="75895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400" b="1" dirty="0" err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米蘭國際</a:t>
            </a:r>
            <a:endParaRPr lang="en-US" sz="1400" b="1" dirty="0">
              <a:solidFill>
                <a:srgbClr val="1A3A6B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marL="0" indent="0" algn="ctr">
              <a:buNone/>
            </a:pPr>
            <a:r>
              <a:rPr lang="en-US" sz="1400" b="1" dirty="0" err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二輪車展</a:t>
            </a:r>
            <a:endParaRPr lang="en-US" sz="1400" b="1" dirty="0">
              <a:solidFill>
                <a:srgbClr val="1A3A6B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algn="ctr"/>
            <a:r>
              <a:rPr lang="en-US" altLang="zh-TW" sz="1000" b="1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EICMA</a:t>
            </a:r>
          </a:p>
        </p:txBody>
      </p:sp>
      <p:sp>
        <p:nvSpPr>
          <p:cNvPr id="37" name="Text 33"/>
          <p:cNvSpPr/>
          <p:nvPr/>
        </p:nvSpPr>
        <p:spPr>
          <a:xfrm>
            <a:off x="4347346" y="3635017"/>
            <a:ext cx="1299465" cy="74618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400" b="1" dirty="0" err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慕尼黑電子展</a:t>
            </a:r>
            <a:endParaRPr lang="en-US" sz="1400" b="1" dirty="0">
              <a:solidFill>
                <a:srgbClr val="1A3A6B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algn="ctr"/>
            <a:r>
              <a:rPr lang="en-US" altLang="zh-TW" sz="1000" b="1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Electronica</a:t>
            </a:r>
          </a:p>
        </p:txBody>
      </p:sp>
      <p:sp>
        <p:nvSpPr>
          <p:cNvPr id="43" name="Text 39"/>
          <p:cNvSpPr/>
          <p:nvPr/>
        </p:nvSpPr>
        <p:spPr>
          <a:xfrm>
            <a:off x="5929723" y="3671415"/>
            <a:ext cx="1299465" cy="789551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400" b="1" dirty="0" err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杜塞道夫</a:t>
            </a:r>
            <a:endParaRPr lang="en-US" sz="1400" b="1" dirty="0">
              <a:solidFill>
                <a:srgbClr val="1A3A6B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marL="0" indent="0" algn="ctr">
              <a:buNone/>
            </a:pPr>
            <a:r>
              <a:rPr lang="en-US" sz="1400" b="1" dirty="0" err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醫療器材展</a:t>
            </a:r>
            <a:endParaRPr lang="en-US" sz="1400" b="1" dirty="0">
              <a:solidFill>
                <a:srgbClr val="1A3A6B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algn="ctr"/>
            <a:r>
              <a:rPr lang="en-US" altLang="zh-TW" sz="1000" b="1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MEDICA</a:t>
            </a:r>
          </a:p>
        </p:txBody>
      </p:sp>
      <p:sp>
        <p:nvSpPr>
          <p:cNvPr id="64" name="文字方塊 63">
            <a:extLst>
              <a:ext uri="{FF2B5EF4-FFF2-40B4-BE49-F238E27FC236}">
                <a16:creationId xmlns:a16="http://schemas.microsoft.com/office/drawing/2014/main" id="{3E6015B6-56BF-18F6-E8F8-B46DFA0E9AC5}"/>
              </a:ext>
            </a:extLst>
          </p:cNvPr>
          <p:cNvSpPr txBox="1"/>
          <p:nvPr/>
        </p:nvSpPr>
        <p:spPr>
          <a:xfrm>
            <a:off x="4426219" y="1771656"/>
            <a:ext cx="114171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zh-TW" sz="1100" b="1" dirty="0">
                <a:solidFill>
                  <a:srgbClr val="0D8C9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范專員 (#1541)</a:t>
            </a:r>
            <a:endParaRPr lang="en-US" altLang="zh-TW" sz="1100" b="1" dirty="0">
              <a:solidFill>
                <a:srgbClr val="0D8C9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204651AD-D1DC-2825-A94E-372D1FA3E022}"/>
              </a:ext>
            </a:extLst>
          </p:cNvPr>
          <p:cNvGrpSpPr/>
          <p:nvPr/>
        </p:nvGrpSpPr>
        <p:grpSpPr>
          <a:xfrm>
            <a:off x="5929722" y="907274"/>
            <a:ext cx="1299466" cy="1125992"/>
            <a:chOff x="5929722" y="907274"/>
            <a:chExt cx="1299466" cy="1125992"/>
          </a:xfrm>
        </p:grpSpPr>
        <p:sp>
          <p:nvSpPr>
            <p:cNvPr id="34" name="Text 30"/>
            <p:cNvSpPr/>
            <p:nvPr/>
          </p:nvSpPr>
          <p:spPr>
            <a:xfrm>
              <a:off x="5929722" y="907274"/>
              <a:ext cx="1299466" cy="784981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ctr">
                <a:buNone/>
              </a:pPr>
              <a:r>
                <a:rPr lang="en-US" sz="1400" b="1" dirty="0" err="1">
                  <a:solidFill>
                    <a:srgbClr val="1A3A6B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日本DIY展</a:t>
              </a:r>
              <a:endParaRPr lang="en-US" sz="1400" b="1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endParaRPr>
            </a:p>
            <a:p>
              <a:pPr algn="ctr"/>
              <a:r>
                <a:rPr lang="en-US" altLang="zh-TW" sz="1000" b="1" dirty="0">
                  <a:solidFill>
                    <a:srgbClr val="1A3A6B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JAPAN DIY HOMECENTER SHOW</a:t>
              </a:r>
            </a:p>
          </p:txBody>
        </p:sp>
        <p:sp>
          <p:nvSpPr>
            <p:cNvPr id="66" name="文字方塊 65">
              <a:extLst>
                <a:ext uri="{FF2B5EF4-FFF2-40B4-BE49-F238E27FC236}">
                  <a16:creationId xmlns:a16="http://schemas.microsoft.com/office/drawing/2014/main" id="{BFC51CA7-848E-0694-733B-6FEDF3F485E9}"/>
                </a:ext>
              </a:extLst>
            </p:cNvPr>
            <p:cNvSpPr txBox="1"/>
            <p:nvPr/>
          </p:nvSpPr>
          <p:spPr>
            <a:xfrm>
              <a:off x="6008596" y="1771656"/>
              <a:ext cx="1141718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zh-TW" altLang="en-US" sz="1100" b="1" dirty="0">
                  <a:solidFill>
                    <a:srgbClr val="0D8C9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施專員 </a:t>
              </a:r>
              <a:r>
                <a:rPr lang="en-US" altLang="zh-TW" sz="1100" b="1" dirty="0">
                  <a:solidFill>
                    <a:srgbClr val="0D8C9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(#1542)</a:t>
              </a:r>
            </a:p>
          </p:txBody>
        </p:sp>
      </p:grpSp>
      <p:sp>
        <p:nvSpPr>
          <p:cNvPr id="68" name="文字方塊 67">
            <a:extLst>
              <a:ext uri="{FF2B5EF4-FFF2-40B4-BE49-F238E27FC236}">
                <a16:creationId xmlns:a16="http://schemas.microsoft.com/office/drawing/2014/main" id="{555FE87B-6A79-F69A-82CD-E032166B411F}"/>
              </a:ext>
            </a:extLst>
          </p:cNvPr>
          <p:cNvSpPr txBox="1"/>
          <p:nvPr/>
        </p:nvSpPr>
        <p:spPr>
          <a:xfrm>
            <a:off x="7542858" y="1760258"/>
            <a:ext cx="114171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100" b="1" dirty="0">
                <a:solidFill>
                  <a:srgbClr val="0D8C9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林專員</a:t>
            </a:r>
            <a:r>
              <a:rPr lang="en-US" altLang="zh-TW" sz="1100" b="1" dirty="0">
                <a:solidFill>
                  <a:srgbClr val="0D8C9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(#1574)</a:t>
            </a:r>
          </a:p>
        </p:txBody>
      </p:sp>
      <p:sp>
        <p:nvSpPr>
          <p:cNvPr id="70" name="文字方塊 69">
            <a:extLst>
              <a:ext uri="{FF2B5EF4-FFF2-40B4-BE49-F238E27FC236}">
                <a16:creationId xmlns:a16="http://schemas.microsoft.com/office/drawing/2014/main" id="{38B4CD75-DE8A-57BE-DBE5-271F79BA6B05}"/>
              </a:ext>
            </a:extLst>
          </p:cNvPr>
          <p:cNvSpPr txBox="1"/>
          <p:nvPr/>
        </p:nvSpPr>
        <p:spPr>
          <a:xfrm>
            <a:off x="4426219" y="3145536"/>
            <a:ext cx="114171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100" b="1" dirty="0">
                <a:solidFill>
                  <a:srgbClr val="0D8C9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葉專員</a:t>
            </a:r>
            <a:r>
              <a:rPr lang="en-US" altLang="zh-TW" sz="1100" b="1" dirty="0">
                <a:solidFill>
                  <a:srgbClr val="0D8C9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(#1588)</a:t>
            </a:r>
          </a:p>
        </p:txBody>
      </p:sp>
      <p:sp>
        <p:nvSpPr>
          <p:cNvPr id="72" name="文字方塊 71">
            <a:extLst>
              <a:ext uri="{FF2B5EF4-FFF2-40B4-BE49-F238E27FC236}">
                <a16:creationId xmlns:a16="http://schemas.microsoft.com/office/drawing/2014/main" id="{D6A34646-CF98-6326-BD23-2A8A76667055}"/>
              </a:ext>
            </a:extLst>
          </p:cNvPr>
          <p:cNvSpPr txBox="1"/>
          <p:nvPr/>
        </p:nvSpPr>
        <p:spPr>
          <a:xfrm>
            <a:off x="4426219" y="4537514"/>
            <a:ext cx="114171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100" b="1" dirty="0">
                <a:solidFill>
                  <a:srgbClr val="0D8C9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張專員</a:t>
            </a:r>
            <a:r>
              <a:rPr lang="en-US" altLang="zh-TW" sz="1100" b="1" dirty="0">
                <a:solidFill>
                  <a:srgbClr val="0D8C9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(#1552)</a:t>
            </a:r>
          </a:p>
        </p:txBody>
      </p:sp>
      <p:sp>
        <p:nvSpPr>
          <p:cNvPr id="74" name="文字方塊 73">
            <a:extLst>
              <a:ext uri="{FF2B5EF4-FFF2-40B4-BE49-F238E27FC236}">
                <a16:creationId xmlns:a16="http://schemas.microsoft.com/office/drawing/2014/main" id="{E9EEAF29-BB43-EBC9-08FA-DA5E28D6977D}"/>
              </a:ext>
            </a:extLst>
          </p:cNvPr>
          <p:cNvSpPr txBox="1"/>
          <p:nvPr/>
        </p:nvSpPr>
        <p:spPr>
          <a:xfrm>
            <a:off x="6008596" y="3187205"/>
            <a:ext cx="114171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100" b="1" dirty="0">
                <a:solidFill>
                  <a:srgbClr val="0D8C9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詹專員</a:t>
            </a:r>
            <a:r>
              <a:rPr lang="en-US" altLang="zh-TW" sz="1100" b="1" dirty="0">
                <a:solidFill>
                  <a:srgbClr val="0D8C9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(#1569)</a:t>
            </a:r>
          </a:p>
        </p:txBody>
      </p:sp>
      <p:sp>
        <p:nvSpPr>
          <p:cNvPr id="76" name="文字方塊 75">
            <a:extLst>
              <a:ext uri="{FF2B5EF4-FFF2-40B4-BE49-F238E27FC236}">
                <a16:creationId xmlns:a16="http://schemas.microsoft.com/office/drawing/2014/main" id="{485E7438-D50B-D6A7-96B3-D5C8D7407EDA}"/>
              </a:ext>
            </a:extLst>
          </p:cNvPr>
          <p:cNvSpPr txBox="1"/>
          <p:nvPr/>
        </p:nvSpPr>
        <p:spPr>
          <a:xfrm>
            <a:off x="7542858" y="3146692"/>
            <a:ext cx="114171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100" b="1" dirty="0">
                <a:solidFill>
                  <a:srgbClr val="0D8C9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呂專員 </a:t>
            </a:r>
            <a:r>
              <a:rPr lang="en-US" altLang="zh-TW" sz="1100" b="1" dirty="0">
                <a:solidFill>
                  <a:srgbClr val="0D8C9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(#1561) </a:t>
            </a:r>
          </a:p>
        </p:txBody>
      </p:sp>
      <p:sp>
        <p:nvSpPr>
          <p:cNvPr id="78" name="文字方塊 77">
            <a:extLst>
              <a:ext uri="{FF2B5EF4-FFF2-40B4-BE49-F238E27FC236}">
                <a16:creationId xmlns:a16="http://schemas.microsoft.com/office/drawing/2014/main" id="{7678AC71-E706-6409-D6D6-D0B1ED532C74}"/>
              </a:ext>
            </a:extLst>
          </p:cNvPr>
          <p:cNvSpPr txBox="1"/>
          <p:nvPr/>
        </p:nvSpPr>
        <p:spPr>
          <a:xfrm>
            <a:off x="6008596" y="4547080"/>
            <a:ext cx="114171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100" b="1" dirty="0">
                <a:solidFill>
                  <a:srgbClr val="0D8C9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蕭專員</a:t>
            </a:r>
            <a:r>
              <a:rPr lang="en-US" altLang="zh-TW" sz="1100" b="1" dirty="0">
                <a:solidFill>
                  <a:srgbClr val="0D8C9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(#1514)</a:t>
            </a:r>
          </a:p>
        </p:txBody>
      </p:sp>
      <p:sp>
        <p:nvSpPr>
          <p:cNvPr id="80" name="文字方塊 79">
            <a:extLst>
              <a:ext uri="{FF2B5EF4-FFF2-40B4-BE49-F238E27FC236}">
                <a16:creationId xmlns:a16="http://schemas.microsoft.com/office/drawing/2014/main" id="{DFEAD92D-8DDD-0FFD-95E3-D6B750C9BA63}"/>
              </a:ext>
            </a:extLst>
          </p:cNvPr>
          <p:cNvSpPr txBox="1"/>
          <p:nvPr/>
        </p:nvSpPr>
        <p:spPr>
          <a:xfrm>
            <a:off x="7542858" y="4541872"/>
            <a:ext cx="114171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100" b="1" dirty="0">
                <a:solidFill>
                  <a:srgbClr val="0D8C9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陳專員</a:t>
            </a:r>
            <a:r>
              <a:rPr lang="en-US" altLang="zh-TW" sz="1100" b="1" dirty="0">
                <a:solidFill>
                  <a:srgbClr val="0D8C9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(#1589)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24128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Text 1"/>
          <p:cNvSpPr/>
          <p:nvPr/>
        </p:nvSpPr>
        <p:spPr>
          <a:xfrm>
            <a:off x="251085" y="70753"/>
            <a:ext cx="5486400" cy="59436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辦理臺灣形象展</a:t>
            </a:r>
            <a:endParaRPr lang="en-US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Text 2"/>
          <p:cNvSpPr/>
          <p:nvPr/>
        </p:nvSpPr>
        <p:spPr>
          <a:xfrm>
            <a:off x="274320" y="622691"/>
            <a:ext cx="8641080" cy="402336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因應國際局勢與供應鏈重組，舉辦旗艦級展覽並提供優惠攤位費，歡迎加入國家隊共拓商機！</a:t>
            </a:r>
            <a:endParaRPr lang="en-US" sz="1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164592" y="1217200"/>
            <a:ext cx="2834640" cy="3474720"/>
          </a:xfrm>
          <a:prstGeom prst="roundRect">
            <a:avLst>
              <a:gd name="adj" fmla="val 3871"/>
            </a:avLst>
          </a:prstGeom>
          <a:solidFill>
            <a:srgbClr val="FFFFFF"/>
          </a:solidFill>
          <a:ln w="19050">
            <a:solidFill>
              <a:srgbClr val="22B5BE"/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164592" y="1217200"/>
            <a:ext cx="2834640" cy="658368"/>
          </a:xfrm>
          <a:prstGeom prst="roundRect">
            <a:avLst>
              <a:gd name="adj" fmla="val 16667"/>
            </a:avLst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Text 5"/>
          <p:cNvSpPr/>
          <p:nvPr/>
        </p:nvSpPr>
        <p:spPr>
          <a:xfrm>
            <a:off x="274320" y="1235488"/>
            <a:ext cx="2615184" cy="62179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0A5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歐洲展 (華沙)   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📅 6/22-6/24</a:t>
            </a:r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Text 6"/>
          <p:cNvSpPr/>
          <p:nvPr/>
        </p:nvSpPr>
        <p:spPr>
          <a:xfrm>
            <a:off x="292608" y="1948720"/>
            <a:ext cx="2578608" cy="155448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t"/>
          <a:lstStyle/>
          <a:p>
            <a:pPr marL="0" indent="0" algn="ctr">
              <a:lnSpc>
                <a:spcPts val="2400"/>
              </a:lnSpc>
              <a:buNone/>
            </a:pPr>
            <a:r>
              <a:rPr lang="zh-TW" altLang="en-US" sz="1600" b="1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「數位與綠色雙軸轉型」</a:t>
            </a:r>
            <a:endParaRPr lang="en-US" sz="1600" b="1" dirty="0">
              <a:solidFill>
                <a:srgbClr val="334455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marL="0" indent="0" algn="ctr">
              <a:lnSpc>
                <a:spcPts val="2400"/>
              </a:lnSpc>
              <a:buNone/>
            </a:pPr>
            <a:r>
              <a:rPr lang="en-US" b="1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3大主軸</a:t>
            </a:r>
          </a:p>
          <a:p>
            <a:pPr marL="0" indent="0" algn="ctr">
              <a:lnSpc>
                <a:spcPts val="2400"/>
              </a:lnSpc>
              <a:buNone/>
            </a:pPr>
            <a:r>
              <a:rPr lang="en-US" sz="1600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Resilient </a:t>
            </a:r>
            <a:r>
              <a:rPr lang="en-US" sz="1600" dirty="0" err="1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韌性供應鏈Reliable</a:t>
            </a:r>
            <a:r>
              <a:rPr lang="en-US" sz="1600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 </a:t>
            </a:r>
            <a:r>
              <a:rPr lang="en-US" sz="1600" dirty="0" err="1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信賴科技夥伴Rebuild</a:t>
            </a:r>
            <a:r>
              <a:rPr lang="en-US" sz="1600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 </a:t>
            </a:r>
            <a:r>
              <a:rPr lang="en-US" sz="1600" dirty="0" err="1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烏克蘭重建</a:t>
            </a:r>
            <a:endParaRPr lang="en-US" sz="1600" dirty="0">
              <a:solidFill>
                <a:srgbClr val="334455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08" y="3906132"/>
            <a:ext cx="274320" cy="27432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640080" y="3887844"/>
            <a:ext cx="2286000" cy="32004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顏小姐 (#1841)</a:t>
            </a:r>
            <a:endParaRPr 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608" y="4235316"/>
            <a:ext cx="274320" cy="2743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640080" y="4217028"/>
            <a:ext cx="2286000" cy="32004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europeinfo@taitra.org.tw</a:t>
            </a:r>
            <a:endParaRPr 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Shape 9"/>
          <p:cNvSpPr/>
          <p:nvPr/>
        </p:nvSpPr>
        <p:spPr>
          <a:xfrm>
            <a:off x="3136392" y="1217200"/>
            <a:ext cx="2834640" cy="3474720"/>
          </a:xfrm>
          <a:prstGeom prst="roundRect">
            <a:avLst>
              <a:gd name="adj" fmla="val 3871"/>
            </a:avLst>
          </a:prstGeom>
          <a:solidFill>
            <a:srgbClr val="FFFFFF"/>
          </a:solidFill>
          <a:ln w="19050">
            <a:solidFill>
              <a:srgbClr val="22B5BE"/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Shape 10"/>
          <p:cNvSpPr/>
          <p:nvPr/>
        </p:nvSpPr>
        <p:spPr>
          <a:xfrm>
            <a:off x="3136392" y="1217200"/>
            <a:ext cx="2834640" cy="658368"/>
          </a:xfrm>
          <a:prstGeom prst="roundRect">
            <a:avLst>
              <a:gd name="adj" fmla="val 16667"/>
            </a:avLst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Text 11"/>
          <p:cNvSpPr/>
          <p:nvPr/>
        </p:nvSpPr>
        <p:spPr>
          <a:xfrm>
            <a:off x="3246120" y="1235488"/>
            <a:ext cx="2615184" cy="62179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0A5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日本展 (東京)   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📅 7/15-7/17</a:t>
            </a:r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Text 12"/>
          <p:cNvSpPr/>
          <p:nvPr/>
        </p:nvSpPr>
        <p:spPr>
          <a:xfrm>
            <a:off x="3264408" y="1948720"/>
            <a:ext cx="2633472" cy="155448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t"/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600" b="1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「臺日共創未來美好社會」6大主題館</a:t>
            </a:r>
          </a:p>
          <a:p>
            <a:pPr marL="0" indent="0" algn="ctr">
              <a:lnSpc>
                <a:spcPts val="2400"/>
              </a:lnSpc>
              <a:buNone/>
            </a:pPr>
            <a:r>
              <a:rPr lang="en-US" sz="1600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AI</a:t>
            </a:r>
            <a:r>
              <a:rPr lang="zh-TW" altLang="en-US" sz="1600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製</a:t>
            </a:r>
            <a:r>
              <a:rPr lang="en-US" sz="1600" dirty="0" err="1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造、綠色永續</a:t>
            </a:r>
            <a:br>
              <a:rPr lang="en-US" sz="1600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</a:br>
            <a:r>
              <a:rPr lang="en-US" sz="1600" dirty="0" err="1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智慧科技、智慧健康</a:t>
            </a:r>
            <a:br>
              <a:rPr lang="en-US" sz="1600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</a:br>
            <a:r>
              <a:rPr lang="en-US" sz="1600" dirty="0" err="1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台灣</a:t>
            </a:r>
            <a:r>
              <a:rPr lang="zh-TW" altLang="en-US" sz="1600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製造</a:t>
            </a:r>
            <a:r>
              <a:rPr lang="en-US" sz="1600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、</a:t>
            </a:r>
            <a:r>
              <a:rPr lang="en-US" sz="1600" dirty="0" err="1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品味臺灣</a:t>
            </a:r>
            <a:endParaRPr 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4408" y="3906132"/>
            <a:ext cx="274320" cy="27432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3611880" y="3887844"/>
            <a:ext cx="2286000" cy="32004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黃小姐 (#1816)</a:t>
            </a:r>
            <a:endParaRPr 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4408" y="4235316"/>
            <a:ext cx="274320" cy="27432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3611880" y="4217028"/>
            <a:ext cx="2286000" cy="32004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japan@taitra.org.tw</a:t>
            </a:r>
            <a:endParaRPr 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Shape 15"/>
          <p:cNvSpPr/>
          <p:nvPr/>
        </p:nvSpPr>
        <p:spPr>
          <a:xfrm>
            <a:off x="6108192" y="1217200"/>
            <a:ext cx="2834640" cy="3474720"/>
          </a:xfrm>
          <a:prstGeom prst="roundRect">
            <a:avLst>
              <a:gd name="adj" fmla="val 3871"/>
            </a:avLst>
          </a:prstGeom>
          <a:solidFill>
            <a:srgbClr val="FFFFFF"/>
          </a:solidFill>
          <a:ln w="19050">
            <a:solidFill>
              <a:srgbClr val="22B5BE"/>
            </a:solidFill>
            <a:prstDash val="solid"/>
          </a:ln>
          <a:effectLst>
            <a:outerShdw blurRad="101600" dist="381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Shape 16"/>
          <p:cNvSpPr/>
          <p:nvPr/>
        </p:nvSpPr>
        <p:spPr>
          <a:xfrm>
            <a:off x="6108192" y="1217200"/>
            <a:ext cx="2834640" cy="658368"/>
          </a:xfrm>
          <a:prstGeom prst="roundRect">
            <a:avLst>
              <a:gd name="adj" fmla="val 16667"/>
            </a:avLst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Text 17"/>
          <p:cNvSpPr/>
          <p:nvPr/>
        </p:nvSpPr>
        <p:spPr>
          <a:xfrm>
            <a:off x="6217920" y="1235488"/>
            <a:ext cx="2615184" cy="62179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0A5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美國展 (達拉斯)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📅 9/24-9/26</a:t>
            </a:r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Text 18"/>
          <p:cNvSpPr/>
          <p:nvPr/>
        </p:nvSpPr>
        <p:spPr>
          <a:xfrm>
            <a:off x="6159137" y="1948720"/>
            <a:ext cx="2756263" cy="155448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t"/>
          <a:lstStyle/>
          <a:p>
            <a:pPr marL="0" indent="0" algn="ctr">
              <a:lnSpc>
                <a:spcPts val="2400"/>
              </a:lnSpc>
              <a:buNone/>
            </a:pPr>
            <a:r>
              <a:rPr lang="zh-TW" altLang="en-US" sz="1600" b="1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「掌握美國</a:t>
            </a:r>
            <a:r>
              <a:rPr lang="en-US" altLang="zh-TW" sz="1600" b="1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sz="1600" b="1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基礎建設商機」</a:t>
            </a:r>
            <a:endParaRPr lang="en-US" altLang="zh-TW" sz="1600" b="1" dirty="0">
              <a:solidFill>
                <a:srgbClr val="33445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ctr">
              <a:lnSpc>
                <a:spcPts val="2400"/>
              </a:lnSpc>
              <a:buNone/>
            </a:pPr>
            <a:r>
              <a:rPr lang="zh-TW" altLang="en-US" sz="1600" b="1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六大戰略展區</a:t>
            </a:r>
            <a:endParaRPr lang="en-US" altLang="zh-TW" sz="1600" b="1" dirty="0">
              <a:solidFill>
                <a:srgbClr val="33445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ctr">
              <a:lnSpc>
                <a:spcPts val="2400"/>
              </a:lnSpc>
              <a:buNone/>
            </a:pPr>
            <a:r>
              <a:rPr lang="zh-TW" altLang="en-US" sz="1600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智慧製造、智慧科技</a:t>
            </a:r>
            <a:endParaRPr lang="en-US" altLang="zh-TW" sz="1600" dirty="0">
              <a:solidFill>
                <a:srgbClr val="33445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ctr">
              <a:lnSpc>
                <a:spcPts val="2400"/>
              </a:lnSpc>
              <a:buNone/>
            </a:pPr>
            <a:r>
              <a:rPr lang="zh-TW" altLang="en-US" sz="1600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智慧移動、智慧能源</a:t>
            </a:r>
            <a:endParaRPr lang="en-US" altLang="zh-TW" sz="1600" dirty="0">
              <a:solidFill>
                <a:srgbClr val="33445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ctr">
              <a:lnSpc>
                <a:spcPts val="2400"/>
              </a:lnSpc>
              <a:buNone/>
            </a:pPr>
            <a:r>
              <a:rPr lang="zh-TW" altLang="en-US" sz="1600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智慧醫療、智慧生活</a:t>
            </a:r>
            <a:endParaRPr lang="en-US" sz="1600" dirty="0">
              <a:solidFill>
                <a:srgbClr val="33445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5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6208" y="3906132"/>
            <a:ext cx="274320" cy="274320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6583680" y="3887844"/>
            <a:ext cx="2286000" cy="32004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傅小姐 (#1860)</a:t>
            </a:r>
            <a:endParaRPr 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7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6208" y="4235316"/>
            <a:ext cx="274320" cy="274320"/>
          </a:xfrm>
          <a:prstGeom prst="rect">
            <a:avLst/>
          </a:prstGeom>
        </p:spPr>
      </p:pic>
      <p:sp>
        <p:nvSpPr>
          <p:cNvPr id="28" name="Text 20"/>
          <p:cNvSpPr/>
          <p:nvPr/>
        </p:nvSpPr>
        <p:spPr>
          <a:xfrm>
            <a:off x="6583680" y="4217028"/>
            <a:ext cx="2286000" cy="32004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Taitra.ame@taitra.org.tw</a:t>
            </a:r>
            <a:endParaRPr 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3" name="Text 25"/>
          <p:cNvSpPr/>
          <p:nvPr/>
        </p:nvSpPr>
        <p:spPr>
          <a:xfrm>
            <a:off x="8823960" y="4919472"/>
            <a:ext cx="274320" cy="18288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8899AA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4</a:t>
            </a:r>
            <a:endParaRPr lang="en-US" sz="1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7" name="圖片 36">
            <a:extLst>
              <a:ext uri="{FF2B5EF4-FFF2-40B4-BE49-F238E27FC236}">
                <a16:creationId xmlns:a16="http://schemas.microsoft.com/office/drawing/2014/main" id="{3CB7EC13-B96F-E524-D3D9-72A15C8159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16010" y="153658"/>
            <a:ext cx="742460" cy="7513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D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64592" y="109456"/>
            <a:ext cx="8796528" cy="749808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4000" b="1" dirty="0" err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買主直達</a:t>
            </a:r>
            <a:r>
              <a:rPr lang="en-US" sz="2200" b="1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  </a:t>
            </a:r>
            <a:endParaRPr lang="en-US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25" name="群組 24">
            <a:extLst>
              <a:ext uri="{FF2B5EF4-FFF2-40B4-BE49-F238E27FC236}">
                <a16:creationId xmlns:a16="http://schemas.microsoft.com/office/drawing/2014/main" id="{E0C0D0E8-ADE2-5ABB-DB05-95749C08EC3E}"/>
              </a:ext>
            </a:extLst>
          </p:cNvPr>
          <p:cNvGrpSpPr/>
          <p:nvPr/>
        </p:nvGrpSpPr>
        <p:grpSpPr>
          <a:xfrm>
            <a:off x="1196148" y="1152751"/>
            <a:ext cx="2178448" cy="1646826"/>
            <a:chOff x="164592" y="2170878"/>
            <a:chExt cx="2834640" cy="2108289"/>
          </a:xfrm>
        </p:grpSpPr>
        <p:sp>
          <p:nvSpPr>
            <p:cNvPr id="11" name="Shape 8"/>
            <p:cNvSpPr/>
            <p:nvPr/>
          </p:nvSpPr>
          <p:spPr>
            <a:xfrm>
              <a:off x="164592" y="2170878"/>
              <a:ext cx="2834640" cy="2032521"/>
            </a:xfrm>
            <a:prstGeom prst="roundRect">
              <a:avLst>
                <a:gd name="adj" fmla="val 4651"/>
              </a:avLst>
            </a:prstGeom>
            <a:solidFill>
              <a:srgbClr val="1A3A6B"/>
            </a:solidFill>
            <a:ln w="19050">
              <a:solidFill>
                <a:srgbClr val="22B5BE"/>
              </a:solidFill>
              <a:prstDash val="solid"/>
            </a:ln>
            <a:effectLst>
              <a:outerShdw blurRad="101600" dist="38100" dir="2700000" algn="bl" rotWithShape="0">
                <a:srgbClr val="000000">
                  <a:alpha val="10000"/>
                </a:srgbClr>
              </a:outerShdw>
            </a:effectLst>
          </p:spPr>
          <p:txBody>
            <a:bodyPr/>
            <a:lstStyle/>
            <a:p>
              <a:endParaRPr lang="zh-TW" altLang="en-US" sz="140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12" name="Image 1" descr="preencoded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80160" y="2235636"/>
              <a:ext cx="603504" cy="603504"/>
            </a:xfrm>
            <a:prstGeom prst="rect">
              <a:avLst/>
            </a:prstGeom>
          </p:spPr>
        </p:pic>
        <p:sp>
          <p:nvSpPr>
            <p:cNvPr id="13" name="Text 9"/>
            <p:cNvSpPr/>
            <p:nvPr/>
          </p:nvSpPr>
          <p:spPr>
            <a:xfrm>
              <a:off x="256032" y="2825270"/>
              <a:ext cx="2651759" cy="475488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ctr">
                <a:buNone/>
              </a:pPr>
              <a:r>
                <a:rPr lang="en-US" b="1" dirty="0">
                  <a:solidFill>
                    <a:srgbClr val="FFFF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最高額度</a:t>
              </a:r>
              <a:endParaRPr lang="en-US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" name="Text 10"/>
            <p:cNvSpPr/>
            <p:nvPr/>
          </p:nvSpPr>
          <p:spPr>
            <a:xfrm>
              <a:off x="256032" y="3273327"/>
              <a:ext cx="2651759" cy="530353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ctr">
                <a:buNone/>
              </a:pPr>
              <a:r>
                <a:rPr lang="en-US" sz="2400" b="1" dirty="0">
                  <a:solidFill>
                    <a:srgbClr val="F0A5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NT$</a:t>
              </a:r>
              <a:r>
                <a:rPr lang="en-US" sz="3600" b="1" dirty="0">
                  <a:solidFill>
                    <a:srgbClr val="F0A5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20萬</a:t>
              </a:r>
              <a:endParaRPr 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" name="Text 11"/>
            <p:cNvSpPr/>
            <p:nvPr/>
          </p:nvSpPr>
          <p:spPr>
            <a:xfrm>
              <a:off x="256032" y="3776247"/>
              <a:ext cx="2651759" cy="50292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ctr">
                <a:buNone/>
              </a:pPr>
              <a:r>
                <a:rPr lang="en-US" sz="11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（每家企業合計上限）</a:t>
              </a:r>
              <a:endParaRPr lang="en-US" sz="11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28" name="群組 27">
            <a:extLst>
              <a:ext uri="{FF2B5EF4-FFF2-40B4-BE49-F238E27FC236}">
                <a16:creationId xmlns:a16="http://schemas.microsoft.com/office/drawing/2014/main" id="{343A36F8-7389-6F67-FB7A-138F441D6907}"/>
              </a:ext>
            </a:extLst>
          </p:cNvPr>
          <p:cNvGrpSpPr/>
          <p:nvPr/>
        </p:nvGrpSpPr>
        <p:grpSpPr>
          <a:xfrm>
            <a:off x="53925" y="2872791"/>
            <a:ext cx="2178446" cy="1629672"/>
            <a:chOff x="3136392" y="2170878"/>
            <a:chExt cx="2834640" cy="2086329"/>
          </a:xfrm>
        </p:grpSpPr>
        <p:sp>
          <p:nvSpPr>
            <p:cNvPr id="16" name="Shape 12"/>
            <p:cNvSpPr/>
            <p:nvPr/>
          </p:nvSpPr>
          <p:spPr>
            <a:xfrm>
              <a:off x="3136392" y="2170878"/>
              <a:ext cx="2834640" cy="2086329"/>
            </a:xfrm>
            <a:prstGeom prst="roundRect">
              <a:avLst>
                <a:gd name="adj" fmla="val 4651"/>
              </a:avLst>
            </a:prstGeom>
            <a:solidFill>
              <a:srgbClr val="FFFFFF"/>
            </a:solidFill>
            <a:ln w="19050">
              <a:solidFill>
                <a:srgbClr val="22B5BE"/>
              </a:solidFill>
              <a:prstDash val="solid"/>
            </a:ln>
            <a:effectLst>
              <a:outerShdw blurRad="101600" dist="38100" dir="2700000" algn="bl" rotWithShape="0">
                <a:srgbClr val="000000">
                  <a:alpha val="10000"/>
                </a:srgbClr>
              </a:outerShdw>
            </a:effectLst>
          </p:spPr>
          <p:txBody>
            <a:bodyPr/>
            <a:lstStyle/>
            <a:p>
              <a:endParaRPr lang="zh-TW" altLang="en-US" sz="140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17" name="Image 2" descr="preencoded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251960" y="2280606"/>
              <a:ext cx="603504" cy="603504"/>
            </a:xfrm>
            <a:prstGeom prst="rect">
              <a:avLst/>
            </a:prstGeom>
          </p:spPr>
        </p:pic>
        <p:sp>
          <p:nvSpPr>
            <p:cNvPr id="18" name="Text 13"/>
            <p:cNvSpPr/>
            <p:nvPr/>
          </p:nvSpPr>
          <p:spPr>
            <a:xfrm>
              <a:off x="3223260" y="2953964"/>
              <a:ext cx="2651760" cy="475488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ctr">
                <a:buNone/>
              </a:pPr>
              <a:r>
                <a:rPr lang="en-US" sz="2800" b="1" dirty="0">
                  <a:solidFill>
                    <a:srgbClr val="1A3A6B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機票與住宿</a:t>
              </a:r>
              <a:endParaRPr 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" name="Text 14"/>
            <p:cNvSpPr/>
            <p:nvPr/>
          </p:nvSpPr>
          <p:spPr>
            <a:xfrm>
              <a:off x="3246120" y="3396174"/>
              <a:ext cx="2651760" cy="80467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ctr">
                <a:buNone/>
              </a:pPr>
              <a:r>
                <a:rPr lang="en-US" sz="14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提供海外買主來臺機票及/或住宿費</a:t>
              </a:r>
              <a:endParaRPr 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31" name="群組 30">
            <a:extLst>
              <a:ext uri="{FF2B5EF4-FFF2-40B4-BE49-F238E27FC236}">
                <a16:creationId xmlns:a16="http://schemas.microsoft.com/office/drawing/2014/main" id="{AD6273E8-2008-21B1-A810-5A7C3FE55554}"/>
              </a:ext>
            </a:extLst>
          </p:cNvPr>
          <p:cNvGrpSpPr/>
          <p:nvPr/>
        </p:nvGrpSpPr>
        <p:grpSpPr>
          <a:xfrm>
            <a:off x="2312962" y="2860972"/>
            <a:ext cx="2178446" cy="1629672"/>
            <a:chOff x="6108192" y="2170878"/>
            <a:chExt cx="2834640" cy="2086329"/>
          </a:xfrm>
        </p:grpSpPr>
        <p:sp>
          <p:nvSpPr>
            <p:cNvPr id="20" name="Shape 15"/>
            <p:cNvSpPr/>
            <p:nvPr/>
          </p:nvSpPr>
          <p:spPr>
            <a:xfrm>
              <a:off x="6108192" y="2170878"/>
              <a:ext cx="2834640" cy="2086329"/>
            </a:xfrm>
            <a:prstGeom prst="roundRect">
              <a:avLst>
                <a:gd name="adj" fmla="val 4651"/>
              </a:avLst>
            </a:prstGeom>
            <a:solidFill>
              <a:srgbClr val="FFFFFF"/>
            </a:solidFill>
            <a:ln w="19050">
              <a:solidFill>
                <a:srgbClr val="22B5BE"/>
              </a:solidFill>
              <a:prstDash val="solid"/>
            </a:ln>
            <a:effectLst>
              <a:outerShdw blurRad="101600" dist="38100" dir="2700000" algn="bl" rotWithShape="0">
                <a:srgbClr val="000000">
                  <a:alpha val="10000"/>
                </a:srgbClr>
              </a:outerShdw>
            </a:effectLst>
          </p:spPr>
          <p:txBody>
            <a:bodyPr/>
            <a:lstStyle/>
            <a:p>
              <a:endParaRPr lang="zh-TW" altLang="en-US" sz="140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21" name="Image 3" descr="preencoded.p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231255" y="2228141"/>
              <a:ext cx="603504" cy="603504"/>
            </a:xfrm>
            <a:prstGeom prst="rect">
              <a:avLst/>
            </a:prstGeom>
          </p:spPr>
        </p:pic>
        <p:sp>
          <p:nvSpPr>
            <p:cNvPr id="22" name="Text 16"/>
            <p:cNvSpPr/>
            <p:nvPr/>
          </p:nvSpPr>
          <p:spPr>
            <a:xfrm>
              <a:off x="6207127" y="2886509"/>
              <a:ext cx="2651760" cy="475488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ctr">
                <a:buNone/>
              </a:pPr>
              <a:r>
                <a:rPr lang="en-US" sz="2800" b="1" dirty="0">
                  <a:solidFill>
                    <a:srgbClr val="1A3A6B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無家數限制</a:t>
              </a:r>
              <a:endParaRPr 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3" name="Text 17"/>
            <p:cNvSpPr/>
            <p:nvPr/>
          </p:nvSpPr>
          <p:spPr>
            <a:xfrm>
              <a:off x="6207127" y="3343709"/>
              <a:ext cx="2651760" cy="80467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ctr">
                <a:buNone/>
              </a:pPr>
              <a:r>
                <a:rPr lang="en-US" sz="14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每次不限買主家數，</a:t>
              </a:r>
              <a:endParaRPr 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0" indent="0" algn="ctr">
                <a:buNone/>
              </a:pPr>
              <a:r>
                <a:rPr lang="en-US" sz="14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惟每家買主僅限輔導1人</a:t>
              </a:r>
              <a:endParaRPr 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27" name="Text 21"/>
          <p:cNvSpPr/>
          <p:nvPr/>
        </p:nvSpPr>
        <p:spPr>
          <a:xfrm>
            <a:off x="8823960" y="4919472"/>
            <a:ext cx="274320" cy="18288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altLang="zh-TW" sz="1100" dirty="0">
                <a:solidFill>
                  <a:srgbClr val="8899AA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endParaRPr lang="en-US" sz="1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Text 5"/>
          <p:cNvSpPr/>
          <p:nvPr/>
        </p:nvSpPr>
        <p:spPr>
          <a:xfrm>
            <a:off x="2402416" y="368085"/>
            <a:ext cx="5726164" cy="580513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r>
              <a:rPr lang="en-US" altLang="zh-TW" sz="1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受理期間</a:t>
            </a:r>
            <a:r>
              <a:rPr lang="zh-TW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sz="1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即日起至</a:t>
            </a: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 116.9.15 </a:t>
            </a:r>
            <a:r>
              <a:rPr lang="en-US" sz="1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止或經費用罄為止</a:t>
            </a:r>
            <a:r>
              <a:rPr lang="zh-TW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，</a:t>
            </a:r>
            <a:r>
              <a:rPr lang="en-US" altLang="zh-TW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至 116.10.31 </a:t>
            </a:r>
            <a:r>
              <a:rPr lang="en-US" altLang="zh-TW" sz="1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前執行完畢</a:t>
            </a:r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59" name="群組 58">
            <a:extLst>
              <a:ext uri="{FF2B5EF4-FFF2-40B4-BE49-F238E27FC236}">
                <a16:creationId xmlns:a16="http://schemas.microsoft.com/office/drawing/2014/main" id="{2D289039-FCD8-9E44-A9F1-010F527A6E72}"/>
              </a:ext>
            </a:extLst>
          </p:cNvPr>
          <p:cNvGrpSpPr/>
          <p:nvPr/>
        </p:nvGrpSpPr>
        <p:grpSpPr>
          <a:xfrm>
            <a:off x="4652594" y="1134385"/>
            <a:ext cx="4255883" cy="2755859"/>
            <a:chOff x="4798297" y="1612203"/>
            <a:chExt cx="4255883" cy="2755859"/>
          </a:xfrm>
        </p:grpSpPr>
        <p:sp>
          <p:nvSpPr>
            <p:cNvPr id="35" name="Shape 18"/>
            <p:cNvSpPr/>
            <p:nvPr/>
          </p:nvSpPr>
          <p:spPr>
            <a:xfrm>
              <a:off x="4798297" y="1612203"/>
              <a:ext cx="4203557" cy="2755859"/>
            </a:xfrm>
            <a:prstGeom prst="roundRect">
              <a:avLst>
                <a:gd name="adj" fmla="val 3797"/>
              </a:avLst>
            </a:prstGeom>
            <a:solidFill>
              <a:srgbClr val="F0F4F8"/>
            </a:solidFill>
            <a:ln w="12700">
              <a:solidFill>
                <a:srgbClr val="22B5BE"/>
              </a:solidFill>
              <a:prstDash val="solid"/>
            </a:ln>
          </p:spPr>
          <p:txBody>
            <a:bodyPr/>
            <a:lstStyle/>
            <a:p>
              <a:endParaRPr lang="zh-TW" altLang="en-US" sz="160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6" name="Shape 19"/>
            <p:cNvSpPr/>
            <p:nvPr/>
          </p:nvSpPr>
          <p:spPr>
            <a:xfrm>
              <a:off x="4798297" y="1612203"/>
              <a:ext cx="4203557" cy="558149"/>
            </a:xfrm>
            <a:prstGeom prst="roundRect">
              <a:avLst>
                <a:gd name="adj" fmla="val 18750"/>
              </a:avLst>
            </a:prstGeom>
            <a:solidFill>
              <a:srgbClr val="1A3A6B"/>
            </a:solidFill>
            <a:ln w="12700">
              <a:solidFill>
                <a:srgbClr val="1A3A6B"/>
              </a:solidFill>
              <a:prstDash val="solid"/>
            </a:ln>
          </p:spPr>
          <p:txBody>
            <a:bodyPr/>
            <a:lstStyle/>
            <a:p>
              <a:endParaRPr lang="zh-TW" altLang="en-US" sz="160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7" name="Text 20"/>
            <p:cNvSpPr/>
            <p:nvPr/>
          </p:nvSpPr>
          <p:spPr>
            <a:xfrm>
              <a:off x="5111134" y="1612203"/>
              <a:ext cx="3577882" cy="558149"/>
            </a:xfrm>
            <a:prstGeom prst="rect">
              <a:avLst/>
            </a:prstGeom>
            <a:solidFill>
              <a:srgbClr val="1A3A6B"/>
            </a:solidFill>
            <a:ln>
              <a:solidFill>
                <a:srgbClr val="1A3A6B"/>
              </a:solidFill>
            </a:ln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sz="2000" b="1" dirty="0">
                  <a:solidFill>
                    <a:srgbClr val="FFFF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企業申請資格</a:t>
              </a:r>
              <a:endParaRPr 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38" name="Image 0" descr="preencoded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868066" y="2348600"/>
              <a:ext cx="244190" cy="244190"/>
            </a:xfrm>
            <a:prstGeom prst="rect">
              <a:avLst/>
            </a:prstGeom>
          </p:spPr>
        </p:pic>
        <p:sp>
          <p:nvSpPr>
            <p:cNvPr id="39" name="Text 21"/>
            <p:cNvSpPr/>
            <p:nvPr/>
          </p:nvSpPr>
          <p:spPr>
            <a:xfrm>
              <a:off x="5164582" y="2230866"/>
              <a:ext cx="1831425" cy="479659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l">
                <a:buNone/>
              </a:pPr>
              <a:r>
                <a:rPr lang="en-US" sz="1200" b="1" dirty="0" err="1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已完成進</a:t>
              </a:r>
              <a:r>
                <a:rPr lang="zh-TW" altLang="en-US" sz="12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出</a:t>
              </a:r>
              <a:r>
                <a:rPr lang="en-US" sz="1200" b="1" dirty="0" err="1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口廠商登記</a:t>
              </a:r>
              <a:endParaRPr 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40" name="Image 1" descr="preencoded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926239" y="2348600"/>
              <a:ext cx="244190" cy="244190"/>
            </a:xfrm>
            <a:prstGeom prst="rect">
              <a:avLst/>
            </a:prstGeom>
          </p:spPr>
        </p:pic>
        <p:sp>
          <p:nvSpPr>
            <p:cNvPr id="41" name="Text 22"/>
            <p:cNvSpPr/>
            <p:nvPr/>
          </p:nvSpPr>
          <p:spPr>
            <a:xfrm>
              <a:off x="7222755" y="2230866"/>
              <a:ext cx="1831425" cy="479659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l">
                <a:buNone/>
              </a:pPr>
              <a:r>
                <a:rPr lang="zh-TW" altLang="en-US" sz="12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公司資本</a:t>
              </a:r>
              <a:r>
                <a:rPr lang="en-US" sz="1200" b="1" dirty="0" err="1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不含陸資</a:t>
              </a:r>
              <a:endParaRPr 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42" name="Image 2" descr="preencoded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868066" y="2871865"/>
              <a:ext cx="244190" cy="244190"/>
            </a:xfrm>
            <a:prstGeom prst="rect">
              <a:avLst/>
            </a:prstGeom>
          </p:spPr>
        </p:pic>
        <p:sp>
          <p:nvSpPr>
            <p:cNvPr id="43" name="Text 23"/>
            <p:cNvSpPr/>
            <p:nvPr/>
          </p:nvSpPr>
          <p:spPr>
            <a:xfrm>
              <a:off x="5164582" y="2754131"/>
              <a:ext cx="1831425" cy="479659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l">
                <a:buNone/>
              </a:pPr>
              <a:r>
                <a:rPr lang="en-US" sz="12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近1年內未受處分</a:t>
              </a:r>
              <a:endParaRPr 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46" name="Image 4" descr="preencoded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868066" y="3395129"/>
              <a:ext cx="244190" cy="244190"/>
            </a:xfrm>
            <a:prstGeom prst="rect">
              <a:avLst/>
            </a:prstGeom>
          </p:spPr>
        </p:pic>
        <p:sp>
          <p:nvSpPr>
            <p:cNvPr id="47" name="Text 25"/>
            <p:cNvSpPr/>
            <p:nvPr/>
          </p:nvSpPr>
          <p:spPr>
            <a:xfrm>
              <a:off x="5164582" y="3277395"/>
              <a:ext cx="1708655" cy="479659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l">
                <a:buNone/>
              </a:pPr>
              <a:r>
                <a:rPr lang="en-US" sz="12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近3年至少1年具進出口實績</a:t>
              </a:r>
              <a:endParaRPr 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48" name="Image 5" descr="preencoded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926239" y="2848370"/>
              <a:ext cx="244190" cy="244190"/>
            </a:xfrm>
            <a:prstGeom prst="rect">
              <a:avLst/>
            </a:prstGeom>
          </p:spPr>
        </p:pic>
        <p:sp>
          <p:nvSpPr>
            <p:cNvPr id="49" name="Text 26"/>
            <p:cNvSpPr/>
            <p:nvPr/>
          </p:nvSpPr>
          <p:spPr>
            <a:xfrm>
              <a:off x="7222755" y="2796625"/>
              <a:ext cx="1779099" cy="479659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l">
                <a:buNone/>
              </a:pPr>
              <a:r>
                <a:rPr lang="en-US" sz="12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中小企業</a:t>
              </a:r>
              <a:r>
                <a:rPr lang="en-US" sz="11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（資本額1億以下或員工未滿200人）</a:t>
              </a:r>
              <a:endParaRPr lang="en-US" sz="11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50" name="Image 6" descr="preencoded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868066" y="3918393"/>
              <a:ext cx="244190" cy="244190"/>
            </a:xfrm>
            <a:prstGeom prst="rect">
              <a:avLst/>
            </a:prstGeom>
          </p:spPr>
        </p:pic>
        <p:sp>
          <p:nvSpPr>
            <p:cNvPr id="51" name="Text 27"/>
            <p:cNvSpPr/>
            <p:nvPr/>
          </p:nvSpPr>
          <p:spPr>
            <a:xfrm>
              <a:off x="5164582" y="3800659"/>
              <a:ext cx="1831425" cy="479659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l">
                <a:buNone/>
              </a:pPr>
              <a:r>
                <a:rPr lang="en-US" sz="12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出口產品須為臺灣產製</a:t>
              </a:r>
              <a:endParaRPr 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52" name="Image 7" descr="preencoded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926239" y="3399918"/>
              <a:ext cx="244190" cy="244190"/>
            </a:xfrm>
            <a:prstGeom prst="rect">
              <a:avLst/>
            </a:prstGeom>
          </p:spPr>
        </p:pic>
        <p:sp>
          <p:nvSpPr>
            <p:cNvPr id="53" name="Text 28"/>
            <p:cNvSpPr/>
            <p:nvPr/>
          </p:nvSpPr>
          <p:spPr>
            <a:xfrm>
              <a:off x="7222755" y="3319889"/>
              <a:ext cx="1831425" cy="479659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l">
                <a:buNone/>
              </a:pPr>
              <a:r>
                <a:rPr lang="zh-TW" altLang="en-US" sz="12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提供美國關稅影響之相關證明或說明</a:t>
              </a:r>
              <a:endParaRPr 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61" name="Text 1">
            <a:extLst>
              <a:ext uri="{FF2B5EF4-FFF2-40B4-BE49-F238E27FC236}">
                <a16:creationId xmlns:a16="http://schemas.microsoft.com/office/drawing/2014/main" id="{66571454-1488-F51E-61AF-002B2507CBFE}"/>
              </a:ext>
            </a:extLst>
          </p:cNvPr>
          <p:cNvSpPr/>
          <p:nvPr/>
        </p:nvSpPr>
        <p:spPr>
          <a:xfrm>
            <a:off x="2402416" y="162606"/>
            <a:ext cx="5120640" cy="475488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r>
              <a:rPr lang="en-US" altLang="zh-TW" sz="2000" b="1" dirty="0" err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協助廠商洽邀買主來臺洽談及採購</a:t>
            </a:r>
            <a:endParaRPr lang="en-US" sz="2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2" name="圖片 31">
            <a:extLst>
              <a:ext uri="{FF2B5EF4-FFF2-40B4-BE49-F238E27FC236}">
                <a16:creationId xmlns:a16="http://schemas.microsoft.com/office/drawing/2014/main" id="{DD49E1AE-FBA7-3DB9-7A88-7CF2F32F074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88297" y="3974492"/>
            <a:ext cx="693273" cy="654758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4722363" y="4033791"/>
            <a:ext cx="2612571" cy="409998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400" b="1" dirty="0" err="1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備齊申請文件後</a:t>
            </a:r>
            <a:r>
              <a:rPr lang="en-US" sz="1400" b="1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，</a:t>
            </a:r>
          </a:p>
          <a:p>
            <a:pPr marL="0" indent="0">
              <a:buNone/>
            </a:pPr>
            <a:r>
              <a:rPr lang="en-US" sz="1400" b="1" dirty="0" err="1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上傳至本案線上申請系統</a:t>
            </a:r>
            <a:r>
              <a:rPr lang="en-US" sz="1400" b="1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：</a:t>
            </a:r>
          </a:p>
        </p:txBody>
      </p:sp>
      <p:grpSp>
        <p:nvGrpSpPr>
          <p:cNvPr id="3" name="群組 2">
            <a:extLst>
              <a:ext uri="{FF2B5EF4-FFF2-40B4-BE49-F238E27FC236}">
                <a16:creationId xmlns:a16="http://schemas.microsoft.com/office/drawing/2014/main" id="{450B4796-BBCC-ADB3-3836-45D3919EF6C8}"/>
              </a:ext>
            </a:extLst>
          </p:cNvPr>
          <p:cNvGrpSpPr/>
          <p:nvPr/>
        </p:nvGrpSpPr>
        <p:grpSpPr>
          <a:xfrm>
            <a:off x="-9144" y="4650298"/>
            <a:ext cx="9144000" cy="375644"/>
            <a:chOff x="-9144" y="4767856"/>
            <a:chExt cx="9144000" cy="375644"/>
          </a:xfrm>
        </p:grpSpPr>
        <p:grpSp>
          <p:nvGrpSpPr>
            <p:cNvPr id="68" name="群組 67">
              <a:extLst>
                <a:ext uri="{FF2B5EF4-FFF2-40B4-BE49-F238E27FC236}">
                  <a16:creationId xmlns:a16="http://schemas.microsoft.com/office/drawing/2014/main" id="{FF7BBDF1-5993-6EE0-E158-D201B59F5B0A}"/>
                </a:ext>
              </a:extLst>
            </p:cNvPr>
            <p:cNvGrpSpPr/>
            <p:nvPr/>
          </p:nvGrpSpPr>
          <p:grpSpPr>
            <a:xfrm>
              <a:off x="-9144" y="4767856"/>
              <a:ext cx="9144000" cy="375644"/>
              <a:chOff x="-9144" y="4767856"/>
              <a:chExt cx="9144000" cy="375644"/>
            </a:xfrm>
          </p:grpSpPr>
          <p:sp>
            <p:nvSpPr>
              <p:cNvPr id="63" name="Shape 37">
                <a:extLst>
                  <a:ext uri="{FF2B5EF4-FFF2-40B4-BE49-F238E27FC236}">
                    <a16:creationId xmlns:a16="http://schemas.microsoft.com/office/drawing/2014/main" id="{4B21FBC6-30C4-1B9A-9B68-7BC509FED236}"/>
                  </a:ext>
                </a:extLst>
              </p:cNvPr>
              <p:cNvSpPr/>
              <p:nvPr/>
            </p:nvSpPr>
            <p:spPr>
              <a:xfrm>
                <a:off x="-9144" y="4767856"/>
                <a:ext cx="9144000" cy="375644"/>
              </a:xfrm>
              <a:prstGeom prst="rect">
                <a:avLst/>
              </a:prstGeom>
              <a:solidFill>
                <a:srgbClr val="F0F4F8"/>
              </a:solidFill>
              <a:ln w="12700">
                <a:solidFill>
                  <a:srgbClr val="F0F4F8"/>
                </a:solidFill>
                <a:prstDash val="solid"/>
              </a:ln>
            </p:spPr>
            <p:txBody>
              <a:bodyPr/>
              <a:lstStyle/>
              <a:p>
                <a:endPara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67" name="Text 39">
                <a:extLst>
                  <a:ext uri="{FF2B5EF4-FFF2-40B4-BE49-F238E27FC236}">
                    <a16:creationId xmlns:a16="http://schemas.microsoft.com/office/drawing/2014/main" id="{04753303-B61F-0C08-D15A-344B39CA0955}"/>
                  </a:ext>
                </a:extLst>
              </p:cNvPr>
              <p:cNvSpPr/>
              <p:nvPr/>
            </p:nvSpPr>
            <p:spPr>
              <a:xfrm>
                <a:off x="265176" y="4807088"/>
                <a:ext cx="8595360" cy="297180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rgbClr val="FFFFFF">
                    <a:alpha val="0"/>
                  </a:srgbClr>
                </a:solidFill>
              </a:ln>
            </p:spPr>
            <p:txBody>
              <a:bodyPr wrap="square" lIns="50800" tIns="50800" rIns="50800" bIns="50800" rtlCol="0" anchor="ctr"/>
              <a:lstStyle/>
              <a:p>
                <a:pPr marL="0" indent="0" algn="ctr">
                  <a:buNone/>
                </a:pPr>
                <a:r>
                  <a:rPr lang="en-US" sz="1400" dirty="0">
                    <a:solidFill>
                      <a:srgbClr val="1A3A6B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Microsoft JhengHei" pitchFamily="34" charset="-120"/>
                  </a:rPr>
                  <a:t>02-2725-5200 #1880/1884/1896　｜　   buyerdirect@taitra.org.tw</a:t>
                </a:r>
                <a:endParaRPr 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pic>
          <p:nvPicPr>
            <p:cNvPr id="4" name="Image 6" descr="preencoded.png">
              <a:extLst>
                <a:ext uri="{FF2B5EF4-FFF2-40B4-BE49-F238E27FC236}">
                  <a16:creationId xmlns:a16="http://schemas.microsoft.com/office/drawing/2014/main" id="{89FC9256-DB88-2CD6-814C-FFF8776B2EB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916311" y="4853110"/>
              <a:ext cx="205136" cy="205136"/>
            </a:xfrm>
            <a:prstGeom prst="rect">
              <a:avLst/>
            </a:prstGeom>
          </p:spPr>
        </p:pic>
        <p:pic>
          <p:nvPicPr>
            <p:cNvPr id="6" name="Image 5" descr="preencoded.png">
              <a:extLst>
                <a:ext uri="{FF2B5EF4-FFF2-40B4-BE49-F238E27FC236}">
                  <a16:creationId xmlns:a16="http://schemas.microsoft.com/office/drawing/2014/main" id="{1F8469D4-CF09-D963-C30F-E9DA99AB17B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511471" y="4853110"/>
              <a:ext cx="205136" cy="20513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1">
            <a:extLst>
              <a:ext uri="{FF2B5EF4-FFF2-40B4-BE49-F238E27FC236}">
                <a16:creationId xmlns:a16="http://schemas.microsoft.com/office/drawing/2014/main" id="{A523464A-C72D-78C7-7988-B4A0EFC5F187}"/>
              </a:ext>
            </a:extLst>
          </p:cNvPr>
          <p:cNvSpPr/>
          <p:nvPr/>
        </p:nvSpPr>
        <p:spPr>
          <a:xfrm>
            <a:off x="-26123" y="582716"/>
            <a:ext cx="4651972" cy="2311231"/>
          </a:xfrm>
          <a:prstGeom prst="rect">
            <a:avLst/>
          </a:prstGeom>
          <a:solidFill>
            <a:srgbClr val="DEE8F6"/>
          </a:solidFill>
          <a:ln w="12700">
            <a:noFill/>
            <a:prstDash val="solid"/>
          </a:ln>
        </p:spPr>
        <p:txBody>
          <a:bodyPr/>
          <a:lstStyle/>
          <a:p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Shape 11">
            <a:extLst>
              <a:ext uri="{FF2B5EF4-FFF2-40B4-BE49-F238E27FC236}">
                <a16:creationId xmlns:a16="http://schemas.microsoft.com/office/drawing/2014/main" id="{CC70692B-D10B-CDC7-B3FE-730E932165F0}"/>
              </a:ext>
            </a:extLst>
          </p:cNvPr>
          <p:cNvSpPr/>
          <p:nvPr/>
        </p:nvSpPr>
        <p:spPr>
          <a:xfrm>
            <a:off x="4572000" y="2864474"/>
            <a:ext cx="4572000" cy="2279026"/>
          </a:xfrm>
          <a:prstGeom prst="rect">
            <a:avLst/>
          </a:prstGeom>
          <a:solidFill>
            <a:srgbClr val="DEE8F6"/>
          </a:solidFill>
          <a:ln w="12700">
            <a:noFill/>
            <a:prstDash val="solid"/>
          </a:ln>
        </p:spPr>
        <p:txBody>
          <a:bodyPr/>
          <a:lstStyle/>
          <a:p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Text 0"/>
          <p:cNvSpPr/>
          <p:nvPr/>
        </p:nvSpPr>
        <p:spPr>
          <a:xfrm>
            <a:off x="164592" y="35303"/>
            <a:ext cx="5577840" cy="676656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4000" b="1" dirty="0" err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數位搶單</a:t>
            </a:r>
            <a:endParaRPr 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2" name="Text 23"/>
          <p:cNvSpPr/>
          <p:nvPr/>
        </p:nvSpPr>
        <p:spPr>
          <a:xfrm>
            <a:off x="8823960" y="4919472"/>
            <a:ext cx="274320" cy="18288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rtlCol="0" anchor="ctr"/>
          <a:lstStyle/>
          <a:p>
            <a:pPr algn="r"/>
            <a:r>
              <a:rPr lang="en-US" altLang="zh-TW" sz="1100">
                <a:solidFill>
                  <a:srgbClr val="8899AA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endParaRPr lang="en-US" sz="1100" dirty="0">
              <a:solidFill>
                <a:srgbClr val="8899AA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7" name="Shape 11">
            <a:extLst>
              <a:ext uri="{FF2B5EF4-FFF2-40B4-BE49-F238E27FC236}">
                <a16:creationId xmlns:a16="http://schemas.microsoft.com/office/drawing/2014/main" id="{1336BA28-998D-F721-9479-4E0F967F03C1}"/>
              </a:ext>
            </a:extLst>
          </p:cNvPr>
          <p:cNvSpPr/>
          <p:nvPr/>
        </p:nvSpPr>
        <p:spPr>
          <a:xfrm>
            <a:off x="0" y="2869360"/>
            <a:ext cx="4572000" cy="2269781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9" name="Shape 11">
            <a:extLst>
              <a:ext uri="{FF2B5EF4-FFF2-40B4-BE49-F238E27FC236}">
                <a16:creationId xmlns:a16="http://schemas.microsoft.com/office/drawing/2014/main" id="{7B29EB3E-8DAC-F25D-C818-FA46D3EAE0A4}"/>
              </a:ext>
            </a:extLst>
          </p:cNvPr>
          <p:cNvSpPr/>
          <p:nvPr/>
        </p:nvSpPr>
        <p:spPr>
          <a:xfrm>
            <a:off x="4585062" y="582716"/>
            <a:ext cx="4554000" cy="2286643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681DDBFD-2F9B-F1F3-BB38-166B2A730779}"/>
              </a:ext>
            </a:extLst>
          </p:cNvPr>
          <p:cNvSpPr txBox="1"/>
          <p:nvPr/>
        </p:nvSpPr>
        <p:spPr>
          <a:xfrm>
            <a:off x="94062" y="738584"/>
            <a:ext cx="3466375" cy="40011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>
            <a:lvl1pPr>
              <a:defRPr sz="2000" b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defRPr>
            </a:lvl1pPr>
          </a:lstStyle>
          <a:p>
            <a:pPr marL="342900" indent="-342900">
              <a:buFont typeface="Wingdings" panose="05000000000000000000" pitchFamily="2" charset="2"/>
              <a:buChar char="u"/>
            </a:pPr>
            <a:r>
              <a:rPr lang="zh-TW" altLang="en-US" sz="2400" dirty="0"/>
              <a:t>企業進出口數據看板</a:t>
            </a:r>
          </a:p>
        </p:txBody>
      </p:sp>
      <p:grpSp>
        <p:nvGrpSpPr>
          <p:cNvPr id="52" name="群組 51">
            <a:extLst>
              <a:ext uri="{FF2B5EF4-FFF2-40B4-BE49-F238E27FC236}">
                <a16:creationId xmlns:a16="http://schemas.microsoft.com/office/drawing/2014/main" id="{956433CD-F693-71CB-21A0-458AB53E93DE}"/>
              </a:ext>
            </a:extLst>
          </p:cNvPr>
          <p:cNvGrpSpPr/>
          <p:nvPr/>
        </p:nvGrpSpPr>
        <p:grpSpPr>
          <a:xfrm>
            <a:off x="166536" y="2357353"/>
            <a:ext cx="1660714" cy="249094"/>
            <a:chOff x="2196558" y="2185650"/>
            <a:chExt cx="1660714" cy="249094"/>
          </a:xfrm>
        </p:grpSpPr>
        <p:pic>
          <p:nvPicPr>
            <p:cNvPr id="43" name="Image 5" descr="preencoded.png">
              <a:extLst>
                <a:ext uri="{FF2B5EF4-FFF2-40B4-BE49-F238E27FC236}">
                  <a16:creationId xmlns:a16="http://schemas.microsoft.com/office/drawing/2014/main" id="{0DF0743A-6152-0F9C-D835-7B1AB4844A2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96558" y="2207629"/>
              <a:ext cx="205136" cy="205136"/>
            </a:xfrm>
            <a:prstGeom prst="rect">
              <a:avLst/>
            </a:prstGeom>
          </p:spPr>
        </p:pic>
        <p:sp>
          <p:nvSpPr>
            <p:cNvPr id="45" name="Text 21">
              <a:extLst>
                <a:ext uri="{FF2B5EF4-FFF2-40B4-BE49-F238E27FC236}">
                  <a16:creationId xmlns:a16="http://schemas.microsoft.com/office/drawing/2014/main" id="{442EBA98-9E1F-D5C3-5914-EFE98BB1B614}"/>
                </a:ext>
              </a:extLst>
            </p:cNvPr>
            <p:cNvSpPr/>
            <p:nvPr/>
          </p:nvSpPr>
          <p:spPr>
            <a:xfrm>
              <a:off x="2401694" y="2185650"/>
              <a:ext cx="1455578" cy="249094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l">
                <a:buNone/>
              </a:pPr>
              <a:r>
                <a:rPr 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02-2758-5163</a:t>
              </a:r>
              <a:endParaRPr 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53" name="群組 52">
            <a:extLst>
              <a:ext uri="{FF2B5EF4-FFF2-40B4-BE49-F238E27FC236}">
                <a16:creationId xmlns:a16="http://schemas.microsoft.com/office/drawing/2014/main" id="{560A80AF-2694-68B1-16C4-78C17EFB36B6}"/>
              </a:ext>
            </a:extLst>
          </p:cNvPr>
          <p:cNvGrpSpPr/>
          <p:nvPr/>
        </p:nvGrpSpPr>
        <p:grpSpPr>
          <a:xfrm>
            <a:off x="1980910" y="2371746"/>
            <a:ext cx="2388504" cy="249094"/>
            <a:chOff x="2196558" y="2533122"/>
            <a:chExt cx="2388504" cy="249094"/>
          </a:xfrm>
        </p:grpSpPr>
        <p:pic>
          <p:nvPicPr>
            <p:cNvPr id="47" name="Image 6" descr="preencoded.png">
              <a:extLst>
                <a:ext uri="{FF2B5EF4-FFF2-40B4-BE49-F238E27FC236}">
                  <a16:creationId xmlns:a16="http://schemas.microsoft.com/office/drawing/2014/main" id="{C8C7F913-10B1-3089-C640-81275175BDA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196558" y="2555101"/>
              <a:ext cx="205136" cy="205136"/>
            </a:xfrm>
            <a:prstGeom prst="rect">
              <a:avLst/>
            </a:prstGeom>
          </p:spPr>
        </p:pic>
        <p:sp>
          <p:nvSpPr>
            <p:cNvPr id="49" name="Text 22">
              <a:extLst>
                <a:ext uri="{FF2B5EF4-FFF2-40B4-BE49-F238E27FC236}">
                  <a16:creationId xmlns:a16="http://schemas.microsoft.com/office/drawing/2014/main" id="{BE7C20F2-0958-8273-536A-8C37DF1E3FCD}"/>
                </a:ext>
              </a:extLst>
            </p:cNvPr>
            <p:cNvSpPr/>
            <p:nvPr/>
          </p:nvSpPr>
          <p:spPr>
            <a:xfrm>
              <a:off x="2401694" y="2533122"/>
              <a:ext cx="2183368" cy="249094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l">
                <a:buNone/>
              </a:pPr>
              <a:r>
                <a:rPr lang="en-US" sz="11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tradedashboard@taitra.org.tw</a:t>
              </a:r>
              <a:endParaRPr lang="en-US" sz="11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pic>
        <p:nvPicPr>
          <p:cNvPr id="51" name="圖片 50" descr="The image shows a QR code.&#10;&#10;AI 產生的內容可能不正確。">
            <a:extLst>
              <a:ext uri="{FF2B5EF4-FFF2-40B4-BE49-F238E27FC236}">
                <a16:creationId xmlns:a16="http://schemas.microsoft.com/office/drawing/2014/main" id="{69F0FFD9-08DE-EC61-07CC-0EFCBCAC32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7518" y="697466"/>
            <a:ext cx="630462" cy="626664"/>
          </a:xfrm>
          <a:prstGeom prst="rect">
            <a:avLst/>
          </a:prstGeom>
        </p:spPr>
      </p:pic>
      <p:sp>
        <p:nvSpPr>
          <p:cNvPr id="55" name="文字方塊 54">
            <a:extLst>
              <a:ext uri="{FF2B5EF4-FFF2-40B4-BE49-F238E27FC236}">
                <a16:creationId xmlns:a16="http://schemas.microsoft.com/office/drawing/2014/main" id="{4FD22AE9-17E4-4E51-777A-7994BFB38997}"/>
              </a:ext>
            </a:extLst>
          </p:cNvPr>
          <p:cNvSpPr txBox="1"/>
          <p:nvPr/>
        </p:nvSpPr>
        <p:spPr>
          <a:xfrm>
            <a:off x="164592" y="1309996"/>
            <a:ext cx="3770994" cy="84451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>
            <a:lvl1pPr indent="0">
              <a:buNone/>
              <a:defRPr sz="1600" b="1">
                <a:solidFill>
                  <a:srgbClr val="334455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defRPr>
            </a:lvl1pPr>
          </a:lstStyle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客製化數據，直擊市場核心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用數據洞察全球市場，企業決策領先一步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solidFill>
                  <a:srgbClr val="F0A5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NT$999 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享有 1 年期訂閱服務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A6F6CE5C-CFD0-84A4-FF38-5501C3443F07}"/>
              </a:ext>
            </a:extLst>
          </p:cNvPr>
          <p:cNvSpPr txBox="1"/>
          <p:nvPr/>
        </p:nvSpPr>
        <p:spPr>
          <a:xfrm>
            <a:off x="4714775" y="3021204"/>
            <a:ext cx="3466375" cy="40011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>
            <a:lvl1pPr>
              <a:defRPr sz="2000" b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defRPr>
            </a:lvl1pPr>
          </a:lstStyle>
          <a:p>
            <a:pPr marL="342900" indent="-342900">
              <a:buFont typeface="Wingdings" panose="05000000000000000000" pitchFamily="2" charset="2"/>
              <a:buChar char="u"/>
            </a:pPr>
            <a:r>
              <a:rPr lang="zh-TW" altLang="en-US" sz="2400" dirty="0"/>
              <a:t>國際經貿情勢分析</a:t>
            </a:r>
          </a:p>
        </p:txBody>
      </p:sp>
      <p:grpSp>
        <p:nvGrpSpPr>
          <p:cNvPr id="67" name="群組 66">
            <a:extLst>
              <a:ext uri="{FF2B5EF4-FFF2-40B4-BE49-F238E27FC236}">
                <a16:creationId xmlns:a16="http://schemas.microsoft.com/office/drawing/2014/main" id="{CFC62606-948F-C779-E662-C914969CEBE9}"/>
              </a:ext>
            </a:extLst>
          </p:cNvPr>
          <p:cNvGrpSpPr/>
          <p:nvPr/>
        </p:nvGrpSpPr>
        <p:grpSpPr>
          <a:xfrm>
            <a:off x="4835968" y="4642579"/>
            <a:ext cx="1660714" cy="249094"/>
            <a:chOff x="2196558" y="2185650"/>
            <a:chExt cx="1660714" cy="249094"/>
          </a:xfrm>
        </p:grpSpPr>
        <p:pic>
          <p:nvPicPr>
            <p:cNvPr id="68" name="Image 5" descr="preencoded.png">
              <a:extLst>
                <a:ext uri="{FF2B5EF4-FFF2-40B4-BE49-F238E27FC236}">
                  <a16:creationId xmlns:a16="http://schemas.microsoft.com/office/drawing/2014/main" id="{CD38C3D8-D5F5-BDAB-129D-C74E93E66AD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96558" y="2207629"/>
              <a:ext cx="205136" cy="205136"/>
            </a:xfrm>
            <a:prstGeom prst="rect">
              <a:avLst/>
            </a:prstGeom>
          </p:spPr>
        </p:pic>
        <p:sp>
          <p:nvSpPr>
            <p:cNvPr id="69" name="Text 21">
              <a:extLst>
                <a:ext uri="{FF2B5EF4-FFF2-40B4-BE49-F238E27FC236}">
                  <a16:creationId xmlns:a16="http://schemas.microsoft.com/office/drawing/2014/main" id="{507FDD54-AFAF-9F81-FEDA-1F18D4B8778C}"/>
                </a:ext>
              </a:extLst>
            </p:cNvPr>
            <p:cNvSpPr/>
            <p:nvPr/>
          </p:nvSpPr>
          <p:spPr>
            <a:xfrm>
              <a:off x="2401694" y="2185650"/>
              <a:ext cx="1455578" cy="249094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l">
                <a:buNone/>
              </a:pPr>
              <a:r>
                <a:rPr 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02-2725-5200</a:t>
              </a:r>
              <a:endParaRPr 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70" name="群組 69">
            <a:extLst>
              <a:ext uri="{FF2B5EF4-FFF2-40B4-BE49-F238E27FC236}">
                <a16:creationId xmlns:a16="http://schemas.microsoft.com/office/drawing/2014/main" id="{9E7DF59C-1C2D-6B29-CFA0-BB8D26CF7DAF}"/>
              </a:ext>
            </a:extLst>
          </p:cNvPr>
          <p:cNvGrpSpPr/>
          <p:nvPr/>
        </p:nvGrpSpPr>
        <p:grpSpPr>
          <a:xfrm>
            <a:off x="6434378" y="4642579"/>
            <a:ext cx="2388504" cy="249094"/>
            <a:chOff x="2196558" y="2533122"/>
            <a:chExt cx="2388504" cy="249094"/>
          </a:xfrm>
        </p:grpSpPr>
        <p:pic>
          <p:nvPicPr>
            <p:cNvPr id="71" name="Image 6" descr="preencoded.png">
              <a:extLst>
                <a:ext uri="{FF2B5EF4-FFF2-40B4-BE49-F238E27FC236}">
                  <a16:creationId xmlns:a16="http://schemas.microsoft.com/office/drawing/2014/main" id="{88395991-FEAF-4835-0A11-0A8D44AE497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196558" y="2555101"/>
              <a:ext cx="205136" cy="205136"/>
            </a:xfrm>
            <a:prstGeom prst="rect">
              <a:avLst/>
            </a:prstGeom>
          </p:spPr>
        </p:pic>
        <p:sp>
          <p:nvSpPr>
            <p:cNvPr id="72" name="Text 22">
              <a:extLst>
                <a:ext uri="{FF2B5EF4-FFF2-40B4-BE49-F238E27FC236}">
                  <a16:creationId xmlns:a16="http://schemas.microsoft.com/office/drawing/2014/main" id="{C41487A7-304D-4817-7C47-8B858C72E2F0}"/>
                </a:ext>
              </a:extLst>
            </p:cNvPr>
            <p:cNvSpPr/>
            <p:nvPr/>
          </p:nvSpPr>
          <p:spPr>
            <a:xfrm>
              <a:off x="2401694" y="2533122"/>
              <a:ext cx="2183368" cy="249094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l">
                <a:buNone/>
              </a:pPr>
              <a:r>
                <a:rPr lang="en-US" sz="11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insight@taitra.org.tw</a:t>
              </a:r>
              <a:endParaRPr lang="en-US" sz="11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73" name="文字方塊 72">
            <a:extLst>
              <a:ext uri="{FF2B5EF4-FFF2-40B4-BE49-F238E27FC236}">
                <a16:creationId xmlns:a16="http://schemas.microsoft.com/office/drawing/2014/main" id="{CD2860DF-315E-5296-32FC-D5917198A5CF}"/>
              </a:ext>
            </a:extLst>
          </p:cNvPr>
          <p:cNvSpPr txBox="1"/>
          <p:nvPr/>
        </p:nvSpPr>
        <p:spPr>
          <a:xfrm>
            <a:off x="4733400" y="3622849"/>
            <a:ext cx="4163439" cy="84451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>
            <a:lvl1pPr indent="0">
              <a:buNone/>
              <a:defRPr sz="1600" b="1">
                <a:solidFill>
                  <a:srgbClr val="334455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defRPr>
            </a:lvl1pPr>
          </a:lstStyle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迎戰地緣政治風險！攜手跨國智庫與法人，引進全球權威數據，提供我商精準對接海外出口商機</a:t>
            </a:r>
          </a:p>
        </p:txBody>
      </p:sp>
      <p:sp>
        <p:nvSpPr>
          <p:cNvPr id="74" name="文字方塊 73">
            <a:extLst>
              <a:ext uri="{FF2B5EF4-FFF2-40B4-BE49-F238E27FC236}">
                <a16:creationId xmlns:a16="http://schemas.microsoft.com/office/drawing/2014/main" id="{2C012421-598B-A91B-52AB-C977EF3FBB05}"/>
              </a:ext>
            </a:extLst>
          </p:cNvPr>
          <p:cNvSpPr txBox="1"/>
          <p:nvPr/>
        </p:nvSpPr>
        <p:spPr>
          <a:xfrm>
            <a:off x="4733400" y="741580"/>
            <a:ext cx="3466375" cy="40011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>
            <a:lvl1pPr>
              <a:defRPr sz="2000" b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defRPr>
            </a:lvl1pPr>
          </a:lstStyle>
          <a:p>
            <a:pPr marL="342900" indent="-342900">
              <a:buFont typeface="Wingdings" panose="05000000000000000000" pitchFamily="2" charset="2"/>
              <a:buChar char="u"/>
            </a:pPr>
            <a:r>
              <a:rPr lang="zh-TW" altLang="en-US" sz="2400" dirty="0">
                <a:solidFill>
                  <a:schemeClr val="bg1"/>
                </a:solidFill>
              </a:rPr>
              <a:t>協助企業運用</a:t>
            </a:r>
            <a:r>
              <a:rPr lang="en-US" altLang="zh-TW" sz="2400" dirty="0">
                <a:solidFill>
                  <a:schemeClr val="bg1"/>
                </a:solidFill>
              </a:rPr>
              <a:t>AI</a:t>
            </a:r>
            <a:r>
              <a:rPr lang="zh-TW" altLang="en-US" sz="2400" dirty="0">
                <a:solidFill>
                  <a:schemeClr val="bg1"/>
                </a:solidFill>
              </a:rPr>
              <a:t>行銷</a:t>
            </a:r>
          </a:p>
        </p:txBody>
      </p:sp>
      <p:grpSp>
        <p:nvGrpSpPr>
          <p:cNvPr id="75" name="群組 74">
            <a:extLst>
              <a:ext uri="{FF2B5EF4-FFF2-40B4-BE49-F238E27FC236}">
                <a16:creationId xmlns:a16="http://schemas.microsoft.com/office/drawing/2014/main" id="{FFAF847D-0D25-A4A9-8AEE-4662E796DBFC}"/>
              </a:ext>
            </a:extLst>
          </p:cNvPr>
          <p:cNvGrpSpPr/>
          <p:nvPr/>
        </p:nvGrpSpPr>
        <p:grpSpPr>
          <a:xfrm>
            <a:off x="4733400" y="2379332"/>
            <a:ext cx="1660714" cy="249094"/>
            <a:chOff x="2196558" y="2185650"/>
            <a:chExt cx="1660714" cy="249094"/>
          </a:xfrm>
        </p:grpSpPr>
        <p:pic>
          <p:nvPicPr>
            <p:cNvPr id="76" name="Image 5" descr="preencoded.png">
              <a:extLst>
                <a:ext uri="{FF2B5EF4-FFF2-40B4-BE49-F238E27FC236}">
                  <a16:creationId xmlns:a16="http://schemas.microsoft.com/office/drawing/2014/main" id="{CDD86576-9FBE-3553-7950-552DC28BDE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96558" y="2207629"/>
              <a:ext cx="205136" cy="205136"/>
            </a:xfrm>
            <a:prstGeom prst="rect">
              <a:avLst/>
            </a:prstGeom>
          </p:spPr>
        </p:pic>
        <p:sp>
          <p:nvSpPr>
            <p:cNvPr id="77" name="Text 21">
              <a:extLst>
                <a:ext uri="{FF2B5EF4-FFF2-40B4-BE49-F238E27FC236}">
                  <a16:creationId xmlns:a16="http://schemas.microsoft.com/office/drawing/2014/main" id="{0E692333-1F2F-DF7C-84FF-8EF08F3B9EBE}"/>
                </a:ext>
              </a:extLst>
            </p:cNvPr>
            <p:cNvSpPr/>
            <p:nvPr/>
          </p:nvSpPr>
          <p:spPr>
            <a:xfrm>
              <a:off x="2401694" y="2185650"/>
              <a:ext cx="1455578" cy="249094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l">
                <a:buNone/>
              </a:pPr>
              <a:r>
                <a:rPr lang="en-US" sz="120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0800-506-088</a:t>
              </a:r>
              <a:endParaRPr lang="en-US" sz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78" name="群組 77">
            <a:extLst>
              <a:ext uri="{FF2B5EF4-FFF2-40B4-BE49-F238E27FC236}">
                <a16:creationId xmlns:a16="http://schemas.microsoft.com/office/drawing/2014/main" id="{9A4B952B-EC8F-3B59-BA30-776625637D22}"/>
              </a:ext>
            </a:extLst>
          </p:cNvPr>
          <p:cNvGrpSpPr/>
          <p:nvPr/>
        </p:nvGrpSpPr>
        <p:grpSpPr>
          <a:xfrm>
            <a:off x="6447963" y="2379332"/>
            <a:ext cx="2388504" cy="249094"/>
            <a:chOff x="2196558" y="2533122"/>
            <a:chExt cx="2388504" cy="249094"/>
          </a:xfrm>
        </p:grpSpPr>
        <p:pic>
          <p:nvPicPr>
            <p:cNvPr id="79" name="Image 6" descr="preencoded.png">
              <a:extLst>
                <a:ext uri="{FF2B5EF4-FFF2-40B4-BE49-F238E27FC236}">
                  <a16:creationId xmlns:a16="http://schemas.microsoft.com/office/drawing/2014/main" id="{39CADF06-02D4-CD7A-CC1B-6929127D1DB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196558" y="2555101"/>
              <a:ext cx="205136" cy="205136"/>
            </a:xfrm>
            <a:prstGeom prst="rect">
              <a:avLst/>
            </a:prstGeom>
          </p:spPr>
        </p:pic>
        <p:sp>
          <p:nvSpPr>
            <p:cNvPr id="80" name="Text 22">
              <a:extLst>
                <a:ext uri="{FF2B5EF4-FFF2-40B4-BE49-F238E27FC236}">
                  <a16:creationId xmlns:a16="http://schemas.microsoft.com/office/drawing/2014/main" id="{92A85A2B-1F0E-D173-CE88-10FFB7367FEC}"/>
                </a:ext>
              </a:extLst>
            </p:cNvPr>
            <p:cNvSpPr/>
            <p:nvPr/>
          </p:nvSpPr>
          <p:spPr>
            <a:xfrm>
              <a:off x="2401694" y="2533122"/>
              <a:ext cx="2183368" cy="249094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l">
                <a:buNone/>
              </a:pPr>
              <a:r>
                <a:rPr lang="en-US" sz="110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aitech@taiwantrade.com.tw</a:t>
              </a:r>
              <a:endParaRPr lang="en-US" sz="11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81" name="文字方塊 80">
            <a:extLst>
              <a:ext uri="{FF2B5EF4-FFF2-40B4-BE49-F238E27FC236}">
                <a16:creationId xmlns:a16="http://schemas.microsoft.com/office/drawing/2014/main" id="{2C055442-2843-5839-CAC6-BE8CFF29C35B}"/>
              </a:ext>
            </a:extLst>
          </p:cNvPr>
          <p:cNvSpPr txBox="1"/>
          <p:nvPr/>
        </p:nvSpPr>
        <p:spPr>
          <a:xfrm>
            <a:off x="4733399" y="1349687"/>
            <a:ext cx="4246009" cy="84451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>
            <a:lvl1pPr indent="0">
              <a:buNone/>
              <a:defRPr sz="1600" b="1">
                <a:solidFill>
                  <a:srgbClr val="334455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defRPr>
            </a:lvl1pPr>
          </a:lstStyle>
          <a:p>
            <a:r>
              <a: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「企業出資</a:t>
            </a:r>
            <a:r>
              <a:rPr lang="zh-TW" altLang="en-US" dirty="0">
                <a:solidFill>
                  <a:srgbClr val="F0A5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放大五倍</a:t>
            </a:r>
            <a:r>
              <a: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」行銷支持，提供</a:t>
            </a:r>
            <a:r>
              <a:rPr lang="zh-TW" altLang="zh-TW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運用數位平台拓銷</a:t>
            </a:r>
            <a:r>
              <a: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zh-TW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數位行銷素材與專業顧問</a:t>
            </a:r>
            <a:r>
              <a: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服務，以最低成本，爭取國際買主採購商機</a:t>
            </a:r>
            <a:endParaRPr lang="en-US" altLang="zh-TW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83" name="圖片 82" descr="The image shows a QR code with a blue background and a black border.&#10;&#10;AI 產生的內容可能不正確。">
            <a:extLst>
              <a:ext uri="{FF2B5EF4-FFF2-40B4-BE49-F238E27FC236}">
                <a16:creationId xmlns:a16="http://schemas.microsoft.com/office/drawing/2014/main" id="{06350F04-927D-3404-1874-6BFC0B53CFE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70439" y="628435"/>
            <a:ext cx="626400" cy="626400"/>
          </a:xfrm>
          <a:prstGeom prst="rect">
            <a:avLst/>
          </a:prstGeom>
        </p:spPr>
      </p:pic>
      <p:sp>
        <p:nvSpPr>
          <p:cNvPr id="84" name="文字方塊 83">
            <a:extLst>
              <a:ext uri="{FF2B5EF4-FFF2-40B4-BE49-F238E27FC236}">
                <a16:creationId xmlns:a16="http://schemas.microsoft.com/office/drawing/2014/main" id="{136B73E1-6A88-2B02-43D6-CCAD39B5520E}"/>
              </a:ext>
            </a:extLst>
          </p:cNvPr>
          <p:cNvSpPr txBox="1"/>
          <p:nvPr/>
        </p:nvSpPr>
        <p:spPr>
          <a:xfrm>
            <a:off x="96475" y="3026324"/>
            <a:ext cx="3466375" cy="40011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>
            <a:lvl1pPr>
              <a:defRPr sz="2000" b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defRPr>
            </a:lvl1pPr>
          </a:lstStyle>
          <a:p>
            <a:pPr marL="342900" indent="-342900">
              <a:buFont typeface="Wingdings" panose="05000000000000000000" pitchFamily="2" charset="2"/>
              <a:buChar char="u"/>
            </a:pPr>
            <a:r>
              <a:rPr lang="zh-TW" altLang="en-US" sz="2400" dirty="0">
                <a:solidFill>
                  <a:schemeClr val="bg1"/>
                </a:solidFill>
              </a:rPr>
              <a:t>應用</a:t>
            </a:r>
            <a:r>
              <a:rPr lang="en-US" altLang="zh-TW" sz="2400" dirty="0">
                <a:solidFill>
                  <a:schemeClr val="bg1"/>
                </a:solidFill>
              </a:rPr>
              <a:t>AI</a:t>
            </a:r>
            <a:r>
              <a:rPr lang="zh-TW" altLang="en-US" sz="2400" dirty="0">
                <a:solidFill>
                  <a:schemeClr val="bg1"/>
                </a:solidFill>
              </a:rPr>
              <a:t>爭取海外商機</a:t>
            </a:r>
          </a:p>
        </p:txBody>
      </p:sp>
      <p:grpSp>
        <p:nvGrpSpPr>
          <p:cNvPr id="85" name="群組 84">
            <a:extLst>
              <a:ext uri="{FF2B5EF4-FFF2-40B4-BE49-F238E27FC236}">
                <a16:creationId xmlns:a16="http://schemas.microsoft.com/office/drawing/2014/main" id="{D8F6A611-22B3-8D7E-3257-38924B0870FC}"/>
              </a:ext>
            </a:extLst>
          </p:cNvPr>
          <p:cNvGrpSpPr/>
          <p:nvPr/>
        </p:nvGrpSpPr>
        <p:grpSpPr>
          <a:xfrm>
            <a:off x="166237" y="4514755"/>
            <a:ext cx="3073550" cy="227114"/>
            <a:chOff x="2196558" y="2207629"/>
            <a:chExt cx="3073550" cy="227114"/>
          </a:xfrm>
        </p:grpSpPr>
        <p:pic>
          <p:nvPicPr>
            <p:cNvPr id="86" name="Image 5" descr="preencoded.png">
              <a:extLst>
                <a:ext uri="{FF2B5EF4-FFF2-40B4-BE49-F238E27FC236}">
                  <a16:creationId xmlns:a16="http://schemas.microsoft.com/office/drawing/2014/main" id="{286403CB-3BA9-C726-2168-87D89633144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96558" y="2207629"/>
              <a:ext cx="205136" cy="205136"/>
            </a:xfrm>
            <a:prstGeom prst="rect">
              <a:avLst/>
            </a:prstGeom>
          </p:spPr>
        </p:pic>
        <p:sp>
          <p:nvSpPr>
            <p:cNvPr id="87" name="Text 21">
              <a:extLst>
                <a:ext uri="{FF2B5EF4-FFF2-40B4-BE49-F238E27FC236}">
                  <a16:creationId xmlns:a16="http://schemas.microsoft.com/office/drawing/2014/main" id="{BFFC577F-B9DF-87E9-A2ED-E4116532878F}"/>
                </a:ext>
              </a:extLst>
            </p:cNvPr>
            <p:cNvSpPr/>
            <p:nvPr/>
          </p:nvSpPr>
          <p:spPr>
            <a:xfrm>
              <a:off x="2401693" y="2229606"/>
              <a:ext cx="2868415" cy="205137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r>
                <a:rPr lang="en-US" sz="110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02-2725-5200</a:t>
              </a:r>
              <a:r>
                <a:rPr lang="zh-TW" altLang="en-US" sz="110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zh-TW" altLang="zh-TW" sz="110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#1183 or #1183、#1184</a:t>
              </a:r>
              <a:r>
                <a:rPr lang="zh-TW" altLang="en-US" sz="110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endParaRPr lang="en-US" sz="11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88" name="群組 87">
            <a:extLst>
              <a:ext uri="{FF2B5EF4-FFF2-40B4-BE49-F238E27FC236}">
                <a16:creationId xmlns:a16="http://schemas.microsoft.com/office/drawing/2014/main" id="{E4C525C7-8989-8139-0B1E-B6DBB2D80E6B}"/>
              </a:ext>
            </a:extLst>
          </p:cNvPr>
          <p:cNvGrpSpPr/>
          <p:nvPr/>
        </p:nvGrpSpPr>
        <p:grpSpPr>
          <a:xfrm>
            <a:off x="166237" y="4797634"/>
            <a:ext cx="3187146" cy="249094"/>
            <a:chOff x="2196558" y="2533122"/>
            <a:chExt cx="3187146" cy="249094"/>
          </a:xfrm>
        </p:grpSpPr>
        <p:pic>
          <p:nvPicPr>
            <p:cNvPr id="89" name="Image 6" descr="preencoded.png">
              <a:extLst>
                <a:ext uri="{FF2B5EF4-FFF2-40B4-BE49-F238E27FC236}">
                  <a16:creationId xmlns:a16="http://schemas.microsoft.com/office/drawing/2014/main" id="{51B88776-407D-ADBF-08E6-F0E2C4B8A0F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196558" y="2555101"/>
              <a:ext cx="205136" cy="205136"/>
            </a:xfrm>
            <a:prstGeom prst="rect">
              <a:avLst/>
            </a:prstGeom>
          </p:spPr>
        </p:pic>
        <p:sp>
          <p:nvSpPr>
            <p:cNvPr id="90" name="Text 22">
              <a:extLst>
                <a:ext uri="{FF2B5EF4-FFF2-40B4-BE49-F238E27FC236}">
                  <a16:creationId xmlns:a16="http://schemas.microsoft.com/office/drawing/2014/main" id="{2176C051-0C4A-212C-2C33-7E2EB7604098}"/>
                </a:ext>
              </a:extLst>
            </p:cNvPr>
            <p:cNvSpPr/>
            <p:nvPr/>
          </p:nvSpPr>
          <p:spPr>
            <a:xfrm>
              <a:off x="2401694" y="2533122"/>
              <a:ext cx="2982010" cy="249094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l">
                <a:buNone/>
              </a:pPr>
              <a:r>
                <a:rPr lang="en-US" sz="110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IndustryMarketingTeam@taitra.org.tw</a:t>
              </a:r>
              <a:endParaRPr lang="en-US" sz="11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91" name="文字方塊 90">
            <a:extLst>
              <a:ext uri="{FF2B5EF4-FFF2-40B4-BE49-F238E27FC236}">
                <a16:creationId xmlns:a16="http://schemas.microsoft.com/office/drawing/2014/main" id="{E95AA35F-E268-A19C-AE21-91EF5D6C4761}"/>
              </a:ext>
            </a:extLst>
          </p:cNvPr>
          <p:cNvSpPr txBox="1"/>
          <p:nvPr/>
        </p:nvSpPr>
        <p:spPr>
          <a:xfrm>
            <a:off x="164592" y="3574548"/>
            <a:ext cx="4670972" cy="84451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>
            <a:lvl1pPr indent="0">
              <a:buNone/>
              <a:defRPr sz="1600" b="1">
                <a:solidFill>
                  <a:srgbClr val="334455"/>
                </a:solidFill>
                <a:latin typeface="Microsoft JhengHei" pitchFamily="34" charset="0"/>
                <a:ea typeface="Microsoft JhengHei" pitchFamily="34" charset="-122"/>
                <a:cs typeface="Microsoft JhengHei" pitchFamily="34" charset="-120"/>
              </a:defRPr>
            </a:lvl1pPr>
          </a:lstStyle>
          <a:p>
            <a:r>
              <a: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打造專屬 </a:t>
            </a:r>
            <a:r>
              <a:rPr lang="en-US" altLang="zh-TW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AI </a:t>
            </a:r>
            <a:r>
              <a: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業務開發代理人，加速客戶開發</a:t>
            </a:r>
          </a:p>
          <a:p>
            <a:r>
              <a:rPr lang="zh-TW" altLang="zh-TW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深度輔導方案</a:t>
            </a:r>
            <a:r>
              <a:rPr lang="zh-TW" altLang="zh-TW" dirty="0">
                <a:solidFill>
                  <a:srgbClr val="F0A5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NT$20萬</a:t>
            </a:r>
            <a:r>
              <a:rPr lang="zh-TW" altLang="zh-TW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，名額100家</a:t>
            </a:r>
            <a:endParaRPr lang="en-US" altLang="zh-TW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免費體驗名額 400 家</a:t>
            </a:r>
            <a:endParaRPr lang="en-US" altLang="zh-TW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95" name="圖片 94" descr="The image depicts a QR code, which is a two-dimensional barcode that can be scanned to provide additional information or direct users to a specific website.&#10;&#10;AI 產生的內容可能不正確。">
            <a:extLst>
              <a:ext uri="{FF2B5EF4-FFF2-40B4-BE49-F238E27FC236}">
                <a16:creationId xmlns:a16="http://schemas.microsoft.com/office/drawing/2014/main" id="{EB407CF9-864D-A179-BE60-BB5C0DC7018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70439" y="2968510"/>
            <a:ext cx="626400" cy="626400"/>
          </a:xfrm>
          <a:prstGeom prst="rect">
            <a:avLst/>
          </a:prstGeom>
        </p:spPr>
      </p:pic>
      <p:pic>
        <p:nvPicPr>
          <p:cNvPr id="97" name="圖片 96" descr="The image is a QR code with a black and white checkered pattern.&#10;&#10;AI 產生的內容可能不正確。">
            <a:extLst>
              <a:ext uri="{FF2B5EF4-FFF2-40B4-BE49-F238E27FC236}">
                <a16:creationId xmlns:a16="http://schemas.microsoft.com/office/drawing/2014/main" id="{C92F4150-4377-77C5-D194-789585ABE11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73896" y="2931488"/>
            <a:ext cx="626400" cy="626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23693C-BEB9-C432-D548-55B5F744B4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126A6FEC-8620-49FC-AC6A-511599566465}"/>
              </a:ext>
            </a:extLst>
          </p:cNvPr>
          <p:cNvSpPr/>
          <p:nvPr/>
        </p:nvSpPr>
        <p:spPr>
          <a:xfrm>
            <a:off x="173736" y="318273"/>
            <a:ext cx="8796528" cy="82296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4000" b="1" dirty="0" err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提升海外據點服務</a:t>
            </a:r>
            <a:r>
              <a:rPr lang="en-US" sz="4000" b="1" dirty="0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 </a:t>
            </a:r>
            <a:endParaRPr lang="en-US" sz="2600" b="1" dirty="0">
              <a:solidFill>
                <a:srgbClr val="1A3A6B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marL="0" indent="0" algn="l">
              <a:buNone/>
            </a:pPr>
            <a:r>
              <a:rPr lang="en-US" sz="2000" b="1" dirty="0" err="1">
                <a:solidFill>
                  <a:srgbClr val="1A3A6B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設立及營運臺灣貿易投資中心</a:t>
            </a:r>
            <a:endParaRPr 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8" name="Shape 21">
            <a:extLst>
              <a:ext uri="{FF2B5EF4-FFF2-40B4-BE49-F238E27FC236}">
                <a16:creationId xmlns:a16="http://schemas.microsoft.com/office/drawing/2014/main" id="{D7FE318D-F993-9D3F-F5F9-30EE240A3DB1}"/>
              </a:ext>
            </a:extLst>
          </p:cNvPr>
          <p:cNvSpPr/>
          <p:nvPr/>
        </p:nvSpPr>
        <p:spPr>
          <a:xfrm>
            <a:off x="306174" y="3602101"/>
            <a:ext cx="8421924" cy="989457"/>
          </a:xfrm>
          <a:prstGeom prst="roundRect">
            <a:avLst>
              <a:gd name="adj" fmla="val 20833"/>
            </a:avLst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  <p:txBody>
          <a:bodyPr/>
          <a:lstStyle/>
          <a:p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" name="Text 22">
            <a:extLst>
              <a:ext uri="{FF2B5EF4-FFF2-40B4-BE49-F238E27FC236}">
                <a16:creationId xmlns:a16="http://schemas.microsoft.com/office/drawing/2014/main" id="{890B2B58-3170-C562-47AE-589A852A15B5}"/>
              </a:ext>
            </a:extLst>
          </p:cNvPr>
          <p:cNvSpPr/>
          <p:nvPr/>
        </p:nvSpPr>
        <p:spPr>
          <a:xfrm>
            <a:off x="415902" y="3680215"/>
            <a:ext cx="8199381" cy="837646"/>
          </a:xfrm>
          <a:prstGeom prst="rect">
            <a:avLst/>
          </a:prstGeom>
          <a:solidFill>
            <a:srgbClr val="1A3A6B"/>
          </a:solidFill>
          <a:ln>
            <a:solidFill>
              <a:srgbClr val="1A3A6B"/>
            </a:solidFill>
          </a:ln>
        </p:spPr>
        <p:txBody>
          <a:bodyPr wrap="square" rtlCol="0" anchor="ctr"/>
          <a:lstStyle/>
          <a:p>
            <a:pPr marL="342900" indent="-342900">
              <a:lnSpc>
                <a:spcPts val="2700"/>
              </a:lnSpc>
              <a:buFont typeface="Wingdings" panose="05000000000000000000" pitchFamily="2" charset="2"/>
              <a:buChar char="ü"/>
            </a:pPr>
            <a:r>
              <a:rPr lang="en-US" altLang="zh-TW" sz="2000" b="1" dirty="0" err="1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已開設</a:t>
            </a:r>
            <a:r>
              <a:rPr lang="en-US" altLang="zh-TW" sz="2000" b="1" dirty="0" err="1">
                <a:solidFill>
                  <a:srgbClr val="F0A5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福岡、布拉格、達拉斯、華沙及鳳凰城</a:t>
            </a:r>
            <a:r>
              <a:rPr lang="en-US" altLang="zh-TW" sz="2000" b="1" dirty="0" err="1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臺灣貿易投資中心</a:t>
            </a:r>
            <a:endParaRPr lang="en-US" altLang="zh-TW" sz="2000" b="1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  <a:p>
            <a:pPr marL="342900" indent="-342900">
              <a:lnSpc>
                <a:spcPts val="2700"/>
              </a:lnSpc>
              <a:buFont typeface="Wingdings" panose="05000000000000000000" pitchFamily="2" charset="2"/>
              <a:buChar char="ü"/>
            </a:pPr>
            <a:r>
              <a:rPr lang="zh-TW" altLang="en-US" sz="2000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攜手國際頂尖專業機構 </a:t>
            </a:r>
            <a:r>
              <a:rPr lang="en-US" altLang="zh-TW" sz="2000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PwC</a:t>
            </a:r>
            <a:r>
              <a:rPr lang="zh-TW" altLang="en-US" sz="2000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，構築專屬臺灣企業的海外投資生態系</a:t>
            </a:r>
            <a:endParaRPr 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" name="Shape 23">
            <a:extLst>
              <a:ext uri="{FF2B5EF4-FFF2-40B4-BE49-F238E27FC236}">
                <a16:creationId xmlns:a16="http://schemas.microsoft.com/office/drawing/2014/main" id="{A1BE2915-1C30-E6EB-2CA0-A6F8048E880B}"/>
              </a:ext>
            </a:extLst>
          </p:cNvPr>
          <p:cNvSpPr/>
          <p:nvPr/>
        </p:nvSpPr>
        <p:spPr>
          <a:xfrm>
            <a:off x="0" y="5029200"/>
            <a:ext cx="9144000" cy="114300"/>
          </a:xfrm>
          <a:prstGeom prst="rect">
            <a:avLst/>
          </a:prstGeom>
          <a:solidFill>
            <a:srgbClr val="F0F4F8"/>
          </a:solidFill>
          <a:ln w="12700">
            <a:solidFill>
              <a:srgbClr val="F0F4F8"/>
            </a:solidFill>
            <a:prstDash val="solid"/>
          </a:ln>
        </p:spPr>
        <p:txBody>
          <a:bodyPr/>
          <a:lstStyle/>
          <a:p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2" name="Text 24">
            <a:extLst>
              <a:ext uri="{FF2B5EF4-FFF2-40B4-BE49-F238E27FC236}">
                <a16:creationId xmlns:a16="http://schemas.microsoft.com/office/drawing/2014/main" id="{6373627A-F382-A9CC-47E0-8DF3DA6AE8E3}"/>
              </a:ext>
            </a:extLst>
          </p:cNvPr>
          <p:cNvSpPr/>
          <p:nvPr/>
        </p:nvSpPr>
        <p:spPr>
          <a:xfrm>
            <a:off x="239046" y="4812544"/>
            <a:ext cx="8686800" cy="1143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algn="ctr"/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0800-29-8989</a:t>
            </a:r>
            <a:r>
              <a:rPr lang="en-US" altLang="zh-TW" sz="16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　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｜　  investcenter@taitra.org.tw</a:t>
            </a:r>
            <a:endParaRPr lang="en-US" sz="1600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3" name="Text 25">
            <a:extLst>
              <a:ext uri="{FF2B5EF4-FFF2-40B4-BE49-F238E27FC236}">
                <a16:creationId xmlns:a16="http://schemas.microsoft.com/office/drawing/2014/main" id="{0BB956D2-683B-E794-6B11-B78438FDB4E6}"/>
              </a:ext>
            </a:extLst>
          </p:cNvPr>
          <p:cNvSpPr/>
          <p:nvPr/>
        </p:nvSpPr>
        <p:spPr>
          <a:xfrm>
            <a:off x="8641380" y="4814702"/>
            <a:ext cx="438312" cy="187026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altLang="zh-TW" sz="1100" dirty="0">
                <a:solidFill>
                  <a:srgbClr val="8899AA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</a:p>
        </p:txBody>
      </p:sp>
      <p:grpSp>
        <p:nvGrpSpPr>
          <p:cNvPr id="7" name="群組 6">
            <a:extLst>
              <a:ext uri="{FF2B5EF4-FFF2-40B4-BE49-F238E27FC236}">
                <a16:creationId xmlns:a16="http://schemas.microsoft.com/office/drawing/2014/main" id="{650C4C15-E949-9B1C-56B2-8C9ABEA43152}"/>
              </a:ext>
            </a:extLst>
          </p:cNvPr>
          <p:cNvGrpSpPr/>
          <p:nvPr/>
        </p:nvGrpSpPr>
        <p:grpSpPr>
          <a:xfrm>
            <a:off x="7876273" y="376126"/>
            <a:ext cx="765107" cy="765107"/>
            <a:chOff x="7720453" y="149293"/>
            <a:chExt cx="972000" cy="972000"/>
          </a:xfrm>
        </p:grpSpPr>
        <p:sp>
          <p:nvSpPr>
            <p:cNvPr id="6" name="Shape 11">
              <a:extLst>
                <a:ext uri="{FF2B5EF4-FFF2-40B4-BE49-F238E27FC236}">
                  <a16:creationId xmlns:a16="http://schemas.microsoft.com/office/drawing/2014/main" id="{C013A6F4-0CCF-7BAE-8176-A852F9B424DA}"/>
                </a:ext>
              </a:extLst>
            </p:cNvPr>
            <p:cNvSpPr/>
            <p:nvPr/>
          </p:nvSpPr>
          <p:spPr>
            <a:xfrm>
              <a:off x="7720453" y="149293"/>
              <a:ext cx="972000" cy="972000"/>
            </a:xfrm>
            <a:prstGeom prst="rect">
              <a:avLst/>
            </a:prstGeom>
            <a:solidFill>
              <a:srgbClr val="1A3A6B"/>
            </a:solidFill>
            <a:ln w="12700">
              <a:solidFill>
                <a:srgbClr val="1A3A6B"/>
              </a:solidFill>
              <a:prstDash val="solid"/>
            </a:ln>
          </p:spPr>
          <p:txBody>
            <a:bodyPr/>
            <a:lstStyle/>
            <a:p>
              <a:endParaRPr lang="zh-TW" altLang="en-US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4" name="圖片 3" descr="The image is a QR code.&#10;&#10;AI 產生的內容可能不正確。">
              <a:extLst>
                <a:ext uri="{FF2B5EF4-FFF2-40B4-BE49-F238E27FC236}">
                  <a16:creationId xmlns:a16="http://schemas.microsoft.com/office/drawing/2014/main" id="{E27028A4-A1FD-7051-CAFC-030F04302B6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753608" y="182448"/>
              <a:ext cx="905691" cy="905691"/>
            </a:xfrm>
            <a:prstGeom prst="rect">
              <a:avLst/>
            </a:prstGeom>
          </p:spPr>
        </p:pic>
      </p:grpSp>
      <p:sp>
        <p:nvSpPr>
          <p:cNvPr id="9" name="Text 20">
            <a:extLst>
              <a:ext uri="{FF2B5EF4-FFF2-40B4-BE49-F238E27FC236}">
                <a16:creationId xmlns:a16="http://schemas.microsoft.com/office/drawing/2014/main" id="{5B7998A5-F8F5-0030-8588-5AD0580A5F54}"/>
              </a:ext>
            </a:extLst>
          </p:cNvPr>
          <p:cNvSpPr/>
          <p:nvPr/>
        </p:nvSpPr>
        <p:spPr>
          <a:xfrm>
            <a:off x="7839787" y="24591"/>
            <a:ext cx="838078" cy="409998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zh-TW" altLang="en-US" sz="1400" b="1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rPr>
              <a:t>立即申請</a:t>
            </a:r>
            <a:endParaRPr lang="en-US" sz="1400" b="1" dirty="0">
              <a:solidFill>
                <a:srgbClr val="334455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 pitchFamily="34" charset="-120"/>
            </a:endParaRPr>
          </a:p>
        </p:txBody>
      </p:sp>
      <p:pic>
        <p:nvPicPr>
          <p:cNvPr id="5" name="Image 5" descr="preencoded.png">
            <a:extLst>
              <a:ext uri="{FF2B5EF4-FFF2-40B4-BE49-F238E27FC236}">
                <a16:creationId xmlns:a16="http://schemas.microsoft.com/office/drawing/2014/main" id="{F82F8272-6BD5-8E0F-F55B-9B65CB8FF4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60106" y="4767126"/>
            <a:ext cx="205136" cy="205136"/>
          </a:xfrm>
          <a:prstGeom prst="rect">
            <a:avLst/>
          </a:prstGeom>
        </p:spPr>
      </p:pic>
      <p:pic>
        <p:nvPicPr>
          <p:cNvPr id="10" name="Image 6" descr="preencoded.png">
            <a:extLst>
              <a:ext uri="{FF2B5EF4-FFF2-40B4-BE49-F238E27FC236}">
                <a16:creationId xmlns:a16="http://schemas.microsoft.com/office/drawing/2014/main" id="{5467F9BA-F5D2-1588-4188-C05ED4B158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7340" y="4767126"/>
            <a:ext cx="205136" cy="205136"/>
          </a:xfrm>
          <a:prstGeom prst="rect">
            <a:avLst/>
          </a:prstGeom>
        </p:spPr>
      </p:pic>
      <p:grpSp>
        <p:nvGrpSpPr>
          <p:cNvPr id="43" name="群組 42">
            <a:extLst>
              <a:ext uri="{FF2B5EF4-FFF2-40B4-BE49-F238E27FC236}">
                <a16:creationId xmlns:a16="http://schemas.microsoft.com/office/drawing/2014/main" id="{346C2019-BB58-F466-4E25-F079E848B84B}"/>
              </a:ext>
            </a:extLst>
          </p:cNvPr>
          <p:cNvGrpSpPr/>
          <p:nvPr/>
        </p:nvGrpSpPr>
        <p:grpSpPr>
          <a:xfrm>
            <a:off x="134071" y="1316837"/>
            <a:ext cx="1626327" cy="2157654"/>
            <a:chOff x="173735" y="1429525"/>
            <a:chExt cx="1626327" cy="2157654"/>
          </a:xfrm>
        </p:grpSpPr>
        <p:grpSp>
          <p:nvGrpSpPr>
            <p:cNvPr id="17" name="群組 16">
              <a:extLst>
                <a:ext uri="{FF2B5EF4-FFF2-40B4-BE49-F238E27FC236}">
                  <a16:creationId xmlns:a16="http://schemas.microsoft.com/office/drawing/2014/main" id="{2647BC71-3810-AB26-8162-0D25E98EC24A}"/>
                </a:ext>
              </a:extLst>
            </p:cNvPr>
            <p:cNvGrpSpPr/>
            <p:nvPr/>
          </p:nvGrpSpPr>
          <p:grpSpPr>
            <a:xfrm>
              <a:off x="173736" y="1429525"/>
              <a:ext cx="1626326" cy="2157654"/>
              <a:chOff x="-277586" y="1359844"/>
              <a:chExt cx="1626326" cy="2157654"/>
            </a:xfrm>
          </p:grpSpPr>
          <p:sp>
            <p:nvSpPr>
              <p:cNvPr id="16" name="Shape 1">
                <a:extLst>
                  <a:ext uri="{FF2B5EF4-FFF2-40B4-BE49-F238E27FC236}">
                    <a16:creationId xmlns:a16="http://schemas.microsoft.com/office/drawing/2014/main" id="{438A6BF0-D15C-DC1A-BCA1-9A1D415F7CC7}"/>
                  </a:ext>
                </a:extLst>
              </p:cNvPr>
              <p:cNvSpPr/>
              <p:nvPr/>
            </p:nvSpPr>
            <p:spPr>
              <a:xfrm>
                <a:off x="-277586" y="1418929"/>
                <a:ext cx="1626326" cy="2098569"/>
              </a:xfrm>
              <a:prstGeom prst="roundRect">
                <a:avLst>
                  <a:gd name="adj" fmla="val 5106"/>
                </a:avLst>
              </a:prstGeom>
              <a:solidFill>
                <a:srgbClr val="299598"/>
              </a:solidFill>
              <a:ln w="12700">
                <a:solidFill>
                  <a:srgbClr val="299598"/>
                </a:solidFill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endPara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" name="Shape 1">
                <a:extLst>
                  <a:ext uri="{FF2B5EF4-FFF2-40B4-BE49-F238E27FC236}">
                    <a16:creationId xmlns:a16="http://schemas.microsoft.com/office/drawing/2014/main" id="{4F058211-EE81-D9CF-9EE0-093A26EE96C3}"/>
                  </a:ext>
                </a:extLst>
              </p:cNvPr>
              <p:cNvSpPr/>
              <p:nvPr/>
            </p:nvSpPr>
            <p:spPr>
              <a:xfrm>
                <a:off x="-277586" y="1359844"/>
                <a:ext cx="1626326" cy="2098569"/>
              </a:xfrm>
              <a:prstGeom prst="roundRect">
                <a:avLst>
                  <a:gd name="adj" fmla="val 5106"/>
                </a:avLst>
              </a:prstGeom>
              <a:solidFill>
                <a:schemeClr val="bg1"/>
              </a:solidFill>
              <a:ln w="12700">
                <a:solidFill>
                  <a:srgbClr val="299598"/>
                </a:solidFill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endPara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pic>
          <p:nvPicPr>
            <p:cNvPr id="38" name="圖片 37" descr="The image shows a person holding a phone.&#10;&#10;AI 產生的內容可能不正確。">
              <a:extLst>
                <a:ext uri="{FF2B5EF4-FFF2-40B4-BE49-F238E27FC236}">
                  <a16:creationId xmlns:a16="http://schemas.microsoft.com/office/drawing/2014/main" id="{6CE5C155-437A-F394-4899-CA193C76321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10261" y="1606806"/>
              <a:ext cx="553274" cy="553274"/>
            </a:xfrm>
            <a:prstGeom prst="rect">
              <a:avLst/>
            </a:prstGeom>
          </p:spPr>
        </p:pic>
        <p:sp>
          <p:nvSpPr>
            <p:cNvPr id="40" name="Text 13">
              <a:extLst>
                <a:ext uri="{FF2B5EF4-FFF2-40B4-BE49-F238E27FC236}">
                  <a16:creationId xmlns:a16="http://schemas.microsoft.com/office/drawing/2014/main" id="{E6C74CE8-C858-77B0-3663-1FF238675A45}"/>
                </a:ext>
              </a:extLst>
            </p:cNvPr>
            <p:cNvSpPr/>
            <p:nvPr/>
          </p:nvSpPr>
          <p:spPr>
            <a:xfrm>
              <a:off x="173735" y="2226309"/>
              <a:ext cx="1626327" cy="371413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ctr">
                <a:buNone/>
              </a:pPr>
              <a:r>
                <a:rPr lang="zh-TW" altLang="en-US" sz="2000" b="1" dirty="0">
                  <a:solidFill>
                    <a:srgbClr val="1A3A6B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投資規劃</a:t>
              </a:r>
              <a:endParaRPr 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2" name="Text 14">
              <a:extLst>
                <a:ext uri="{FF2B5EF4-FFF2-40B4-BE49-F238E27FC236}">
                  <a16:creationId xmlns:a16="http://schemas.microsoft.com/office/drawing/2014/main" id="{368D68AF-969A-563A-4466-388D489AEAA5}"/>
                </a:ext>
              </a:extLst>
            </p:cNvPr>
            <p:cNvSpPr/>
            <p:nvPr/>
          </p:nvSpPr>
          <p:spPr>
            <a:xfrm>
              <a:off x="213399" y="2663951"/>
              <a:ext cx="1546999" cy="62854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ctr">
                <a:buNone/>
              </a:pPr>
              <a:r>
                <a:rPr lang="zh-TW" altLang="en-US" sz="14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法令</a:t>
              </a:r>
              <a:r>
                <a:rPr lang="en-US" altLang="zh-TW" sz="14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/</a:t>
              </a:r>
              <a:r>
                <a:rPr lang="zh-TW" altLang="en-US" sz="14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稅務</a:t>
              </a:r>
              <a:r>
                <a:rPr lang="en-US" altLang="zh-TW" sz="14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/</a:t>
              </a:r>
              <a:r>
                <a:rPr lang="zh-TW" altLang="en-US" sz="14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人力</a:t>
              </a:r>
              <a:r>
                <a:rPr lang="en-US" altLang="zh-TW" sz="14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/</a:t>
              </a:r>
              <a:r>
                <a:rPr lang="zh-TW" altLang="en-US" sz="14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土地一站式諮詢</a:t>
              </a:r>
              <a:endParaRPr 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44" name="群組 43">
            <a:extLst>
              <a:ext uri="{FF2B5EF4-FFF2-40B4-BE49-F238E27FC236}">
                <a16:creationId xmlns:a16="http://schemas.microsoft.com/office/drawing/2014/main" id="{6E82C61B-F3C1-EF2C-DF05-56BEABFBBF70}"/>
              </a:ext>
            </a:extLst>
          </p:cNvPr>
          <p:cNvGrpSpPr/>
          <p:nvPr/>
        </p:nvGrpSpPr>
        <p:grpSpPr>
          <a:xfrm>
            <a:off x="1923939" y="1316837"/>
            <a:ext cx="1626327" cy="2157654"/>
            <a:chOff x="173735" y="1429525"/>
            <a:chExt cx="1626327" cy="2157654"/>
          </a:xfrm>
        </p:grpSpPr>
        <p:grpSp>
          <p:nvGrpSpPr>
            <p:cNvPr id="45" name="群組 44">
              <a:extLst>
                <a:ext uri="{FF2B5EF4-FFF2-40B4-BE49-F238E27FC236}">
                  <a16:creationId xmlns:a16="http://schemas.microsoft.com/office/drawing/2014/main" id="{93D0438D-5E42-D85A-844C-137508D03308}"/>
                </a:ext>
              </a:extLst>
            </p:cNvPr>
            <p:cNvGrpSpPr/>
            <p:nvPr/>
          </p:nvGrpSpPr>
          <p:grpSpPr>
            <a:xfrm>
              <a:off x="173736" y="1429525"/>
              <a:ext cx="1626326" cy="2157654"/>
              <a:chOff x="-277586" y="1359844"/>
              <a:chExt cx="1626326" cy="2157654"/>
            </a:xfrm>
          </p:grpSpPr>
          <p:sp>
            <p:nvSpPr>
              <p:cNvPr id="49" name="Shape 1">
                <a:extLst>
                  <a:ext uri="{FF2B5EF4-FFF2-40B4-BE49-F238E27FC236}">
                    <a16:creationId xmlns:a16="http://schemas.microsoft.com/office/drawing/2014/main" id="{9D1CD8E0-0F27-8731-BE46-949299E1B7E9}"/>
                  </a:ext>
                </a:extLst>
              </p:cNvPr>
              <p:cNvSpPr/>
              <p:nvPr/>
            </p:nvSpPr>
            <p:spPr>
              <a:xfrm>
                <a:off x="-277586" y="1418929"/>
                <a:ext cx="1626326" cy="2098569"/>
              </a:xfrm>
              <a:prstGeom prst="roundRect">
                <a:avLst>
                  <a:gd name="adj" fmla="val 5106"/>
                </a:avLst>
              </a:prstGeom>
              <a:solidFill>
                <a:srgbClr val="299598"/>
              </a:solidFill>
              <a:ln w="12700">
                <a:solidFill>
                  <a:srgbClr val="299598"/>
                </a:solidFill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endPara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50" name="Shape 1">
                <a:extLst>
                  <a:ext uri="{FF2B5EF4-FFF2-40B4-BE49-F238E27FC236}">
                    <a16:creationId xmlns:a16="http://schemas.microsoft.com/office/drawing/2014/main" id="{6D8132DF-1488-F5EC-75E5-A16109AEAD28}"/>
                  </a:ext>
                </a:extLst>
              </p:cNvPr>
              <p:cNvSpPr/>
              <p:nvPr/>
            </p:nvSpPr>
            <p:spPr>
              <a:xfrm>
                <a:off x="-277586" y="1359844"/>
                <a:ext cx="1626326" cy="2098569"/>
              </a:xfrm>
              <a:prstGeom prst="roundRect">
                <a:avLst>
                  <a:gd name="adj" fmla="val 5106"/>
                </a:avLst>
              </a:prstGeom>
              <a:solidFill>
                <a:schemeClr val="bg1"/>
              </a:solidFill>
              <a:ln w="12700">
                <a:solidFill>
                  <a:srgbClr val="299598"/>
                </a:solidFill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endPara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pic>
          <p:nvPicPr>
            <p:cNvPr id="46" name="圖片 45">
              <a:extLst>
                <a:ext uri="{FF2B5EF4-FFF2-40B4-BE49-F238E27FC236}">
                  <a16:creationId xmlns:a16="http://schemas.microsoft.com/office/drawing/2014/main" id="{853CD133-3FA1-D934-E456-3DA3906D05B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/>
          </p:blipFill>
          <p:spPr>
            <a:xfrm>
              <a:off x="710261" y="1606806"/>
              <a:ext cx="553274" cy="553274"/>
            </a:xfrm>
            <a:prstGeom prst="rect">
              <a:avLst/>
            </a:prstGeom>
          </p:spPr>
        </p:pic>
        <p:sp>
          <p:nvSpPr>
            <p:cNvPr id="47" name="Text 13">
              <a:extLst>
                <a:ext uri="{FF2B5EF4-FFF2-40B4-BE49-F238E27FC236}">
                  <a16:creationId xmlns:a16="http://schemas.microsoft.com/office/drawing/2014/main" id="{D5B05215-F5AC-6C8E-1C7F-B8E5EB686943}"/>
                </a:ext>
              </a:extLst>
            </p:cNvPr>
            <p:cNvSpPr/>
            <p:nvPr/>
          </p:nvSpPr>
          <p:spPr>
            <a:xfrm>
              <a:off x="173735" y="2226309"/>
              <a:ext cx="1626327" cy="371413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ctr">
                <a:buNone/>
              </a:pPr>
              <a:r>
                <a:rPr lang="zh-TW" altLang="en-US" sz="2000" b="1" dirty="0">
                  <a:solidFill>
                    <a:srgbClr val="1A3A6B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落地支援</a:t>
              </a:r>
              <a:endParaRPr 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8" name="Text 14">
              <a:extLst>
                <a:ext uri="{FF2B5EF4-FFF2-40B4-BE49-F238E27FC236}">
                  <a16:creationId xmlns:a16="http://schemas.microsoft.com/office/drawing/2014/main" id="{2852188B-EA4B-BE94-0500-621DB2C7B7A6}"/>
                </a:ext>
              </a:extLst>
            </p:cNvPr>
            <p:cNvSpPr/>
            <p:nvPr/>
          </p:nvSpPr>
          <p:spPr>
            <a:xfrm>
              <a:off x="213399" y="2663951"/>
              <a:ext cx="1546999" cy="62854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ctr">
                <a:buNone/>
              </a:pPr>
              <a:r>
                <a:rPr lang="zh-TW" altLang="en-US" sz="14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遷址</a:t>
              </a:r>
              <a:r>
                <a:rPr lang="en-US" altLang="zh-TW" sz="14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/</a:t>
              </a:r>
              <a:r>
                <a:rPr lang="zh-TW" altLang="en-US" sz="14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公司設立</a:t>
              </a:r>
              <a:r>
                <a:rPr lang="en-US" altLang="zh-TW" sz="14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/</a:t>
              </a:r>
            </a:p>
            <a:p>
              <a:pPr marL="0" indent="0" algn="ctr">
                <a:buNone/>
              </a:pPr>
              <a:r>
                <a:rPr lang="zh-TW" altLang="en-US" sz="14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簽證辦理</a:t>
              </a:r>
              <a:endParaRPr 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51" name="群組 50">
            <a:extLst>
              <a:ext uri="{FF2B5EF4-FFF2-40B4-BE49-F238E27FC236}">
                <a16:creationId xmlns:a16="http://schemas.microsoft.com/office/drawing/2014/main" id="{5ACD15A2-CFC2-DBC2-1051-9C8862B52F47}"/>
              </a:ext>
            </a:extLst>
          </p:cNvPr>
          <p:cNvGrpSpPr/>
          <p:nvPr/>
        </p:nvGrpSpPr>
        <p:grpSpPr>
          <a:xfrm>
            <a:off x="3713807" y="1316837"/>
            <a:ext cx="1626327" cy="2157654"/>
            <a:chOff x="173735" y="1429525"/>
            <a:chExt cx="1626327" cy="2157654"/>
          </a:xfrm>
        </p:grpSpPr>
        <p:grpSp>
          <p:nvGrpSpPr>
            <p:cNvPr id="52" name="群組 51">
              <a:extLst>
                <a:ext uri="{FF2B5EF4-FFF2-40B4-BE49-F238E27FC236}">
                  <a16:creationId xmlns:a16="http://schemas.microsoft.com/office/drawing/2014/main" id="{E898A5DD-6147-9CD0-4D61-E64A1C53D904}"/>
                </a:ext>
              </a:extLst>
            </p:cNvPr>
            <p:cNvGrpSpPr/>
            <p:nvPr/>
          </p:nvGrpSpPr>
          <p:grpSpPr>
            <a:xfrm>
              <a:off x="173736" y="1429525"/>
              <a:ext cx="1626326" cy="2157654"/>
              <a:chOff x="-277586" y="1359844"/>
              <a:chExt cx="1626326" cy="2157654"/>
            </a:xfrm>
          </p:grpSpPr>
          <p:sp>
            <p:nvSpPr>
              <p:cNvPr id="56" name="Shape 1">
                <a:extLst>
                  <a:ext uri="{FF2B5EF4-FFF2-40B4-BE49-F238E27FC236}">
                    <a16:creationId xmlns:a16="http://schemas.microsoft.com/office/drawing/2014/main" id="{00B0ECC0-F430-C169-7CBC-A4A0B0E757FE}"/>
                  </a:ext>
                </a:extLst>
              </p:cNvPr>
              <p:cNvSpPr/>
              <p:nvPr/>
            </p:nvSpPr>
            <p:spPr>
              <a:xfrm>
                <a:off x="-277586" y="1418929"/>
                <a:ext cx="1626326" cy="2098569"/>
              </a:xfrm>
              <a:prstGeom prst="roundRect">
                <a:avLst>
                  <a:gd name="adj" fmla="val 5106"/>
                </a:avLst>
              </a:prstGeom>
              <a:solidFill>
                <a:srgbClr val="299598"/>
              </a:solidFill>
              <a:ln w="12700">
                <a:solidFill>
                  <a:srgbClr val="299598"/>
                </a:solidFill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endPara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57" name="Shape 1">
                <a:extLst>
                  <a:ext uri="{FF2B5EF4-FFF2-40B4-BE49-F238E27FC236}">
                    <a16:creationId xmlns:a16="http://schemas.microsoft.com/office/drawing/2014/main" id="{53205FA0-FDCA-443F-09CB-2C597D234663}"/>
                  </a:ext>
                </a:extLst>
              </p:cNvPr>
              <p:cNvSpPr/>
              <p:nvPr/>
            </p:nvSpPr>
            <p:spPr>
              <a:xfrm>
                <a:off x="-277586" y="1359844"/>
                <a:ext cx="1626326" cy="2098569"/>
              </a:xfrm>
              <a:prstGeom prst="roundRect">
                <a:avLst>
                  <a:gd name="adj" fmla="val 5106"/>
                </a:avLst>
              </a:prstGeom>
              <a:solidFill>
                <a:schemeClr val="bg1"/>
              </a:solidFill>
              <a:ln w="12700">
                <a:solidFill>
                  <a:srgbClr val="299598"/>
                </a:solidFill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endPara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pic>
          <p:nvPicPr>
            <p:cNvPr id="53" name="圖片 52">
              <a:extLst>
                <a:ext uri="{FF2B5EF4-FFF2-40B4-BE49-F238E27FC236}">
                  <a16:creationId xmlns:a16="http://schemas.microsoft.com/office/drawing/2014/main" id="{66D82703-5C3F-8BCA-A87B-6C9EDED69EC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rcRect/>
            <a:stretch/>
          </p:blipFill>
          <p:spPr>
            <a:xfrm>
              <a:off x="710261" y="1606806"/>
              <a:ext cx="553274" cy="553274"/>
            </a:xfrm>
            <a:prstGeom prst="rect">
              <a:avLst/>
            </a:prstGeom>
          </p:spPr>
        </p:pic>
        <p:sp>
          <p:nvSpPr>
            <p:cNvPr id="54" name="Text 13">
              <a:extLst>
                <a:ext uri="{FF2B5EF4-FFF2-40B4-BE49-F238E27FC236}">
                  <a16:creationId xmlns:a16="http://schemas.microsoft.com/office/drawing/2014/main" id="{2729A684-8674-E5EB-0D52-2F7264178145}"/>
                </a:ext>
              </a:extLst>
            </p:cNvPr>
            <p:cNvSpPr/>
            <p:nvPr/>
          </p:nvSpPr>
          <p:spPr>
            <a:xfrm>
              <a:off x="173735" y="2226309"/>
              <a:ext cx="1626327" cy="371413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ctr">
                <a:buNone/>
              </a:pPr>
              <a:r>
                <a:rPr lang="zh-TW" altLang="en-US" sz="2000" b="1" dirty="0">
                  <a:solidFill>
                    <a:srgbClr val="1A3A6B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供應鏈媒合</a:t>
              </a:r>
              <a:endParaRPr 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5" name="Text 14">
              <a:extLst>
                <a:ext uri="{FF2B5EF4-FFF2-40B4-BE49-F238E27FC236}">
                  <a16:creationId xmlns:a16="http://schemas.microsoft.com/office/drawing/2014/main" id="{8F34A675-D37C-68F2-E4B1-5B2BCAA99797}"/>
                </a:ext>
              </a:extLst>
            </p:cNvPr>
            <p:cNvSpPr/>
            <p:nvPr/>
          </p:nvSpPr>
          <p:spPr>
            <a:xfrm>
              <a:off x="213399" y="2663951"/>
              <a:ext cx="1546999" cy="62854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ctr">
                <a:buNone/>
              </a:pPr>
              <a:r>
                <a:rPr lang="zh-TW" altLang="en-US" sz="14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鏈結當地政府</a:t>
              </a:r>
              <a:br>
                <a:rPr lang="en-US" altLang="zh-TW" sz="14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</a:br>
              <a:r>
                <a:rPr lang="zh-TW" altLang="en-US" sz="14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與工商協會</a:t>
              </a:r>
              <a:endParaRPr 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58" name="群組 57">
            <a:extLst>
              <a:ext uri="{FF2B5EF4-FFF2-40B4-BE49-F238E27FC236}">
                <a16:creationId xmlns:a16="http://schemas.microsoft.com/office/drawing/2014/main" id="{2E08ECCA-55E7-4196-13FE-66ACCA7E8856}"/>
              </a:ext>
            </a:extLst>
          </p:cNvPr>
          <p:cNvGrpSpPr/>
          <p:nvPr/>
        </p:nvGrpSpPr>
        <p:grpSpPr>
          <a:xfrm>
            <a:off x="5503675" y="1316837"/>
            <a:ext cx="1626327" cy="2157654"/>
            <a:chOff x="173735" y="1429525"/>
            <a:chExt cx="1626327" cy="2157654"/>
          </a:xfrm>
        </p:grpSpPr>
        <p:grpSp>
          <p:nvGrpSpPr>
            <p:cNvPr id="59" name="群組 58">
              <a:extLst>
                <a:ext uri="{FF2B5EF4-FFF2-40B4-BE49-F238E27FC236}">
                  <a16:creationId xmlns:a16="http://schemas.microsoft.com/office/drawing/2014/main" id="{2EF30F3F-11A1-3B3A-303D-F7099D6D1C31}"/>
                </a:ext>
              </a:extLst>
            </p:cNvPr>
            <p:cNvGrpSpPr/>
            <p:nvPr/>
          </p:nvGrpSpPr>
          <p:grpSpPr>
            <a:xfrm>
              <a:off x="173736" y="1429525"/>
              <a:ext cx="1626326" cy="2157654"/>
              <a:chOff x="-277586" y="1359844"/>
              <a:chExt cx="1626326" cy="2157654"/>
            </a:xfrm>
          </p:grpSpPr>
          <p:sp>
            <p:nvSpPr>
              <p:cNvPr id="63" name="Shape 1">
                <a:extLst>
                  <a:ext uri="{FF2B5EF4-FFF2-40B4-BE49-F238E27FC236}">
                    <a16:creationId xmlns:a16="http://schemas.microsoft.com/office/drawing/2014/main" id="{11EFC126-A480-52C5-29ED-162F380E07DE}"/>
                  </a:ext>
                </a:extLst>
              </p:cNvPr>
              <p:cNvSpPr/>
              <p:nvPr/>
            </p:nvSpPr>
            <p:spPr>
              <a:xfrm>
                <a:off x="-277586" y="1418929"/>
                <a:ext cx="1626326" cy="2098569"/>
              </a:xfrm>
              <a:prstGeom prst="roundRect">
                <a:avLst>
                  <a:gd name="adj" fmla="val 5106"/>
                </a:avLst>
              </a:prstGeom>
              <a:solidFill>
                <a:srgbClr val="299598"/>
              </a:solidFill>
              <a:ln w="12700">
                <a:solidFill>
                  <a:srgbClr val="299598"/>
                </a:solidFill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endPara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64" name="Shape 1">
                <a:extLst>
                  <a:ext uri="{FF2B5EF4-FFF2-40B4-BE49-F238E27FC236}">
                    <a16:creationId xmlns:a16="http://schemas.microsoft.com/office/drawing/2014/main" id="{3C25245E-CFE0-94F8-5F78-71BE2F71B82A}"/>
                  </a:ext>
                </a:extLst>
              </p:cNvPr>
              <p:cNvSpPr/>
              <p:nvPr/>
            </p:nvSpPr>
            <p:spPr>
              <a:xfrm>
                <a:off x="-277586" y="1359844"/>
                <a:ext cx="1626326" cy="2098569"/>
              </a:xfrm>
              <a:prstGeom prst="roundRect">
                <a:avLst>
                  <a:gd name="adj" fmla="val 5106"/>
                </a:avLst>
              </a:prstGeom>
              <a:solidFill>
                <a:schemeClr val="bg1"/>
              </a:solidFill>
              <a:ln w="12700">
                <a:solidFill>
                  <a:srgbClr val="299598"/>
                </a:solidFill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endPara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pic>
          <p:nvPicPr>
            <p:cNvPr id="60" name="圖片 59">
              <a:extLst>
                <a:ext uri="{FF2B5EF4-FFF2-40B4-BE49-F238E27FC236}">
                  <a16:creationId xmlns:a16="http://schemas.microsoft.com/office/drawing/2014/main" id="{4816DD86-61FD-46A2-7BB1-7A94A57D6F2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rcRect/>
            <a:stretch/>
          </p:blipFill>
          <p:spPr>
            <a:xfrm>
              <a:off x="710261" y="1606806"/>
              <a:ext cx="553274" cy="553274"/>
            </a:xfrm>
            <a:prstGeom prst="rect">
              <a:avLst/>
            </a:prstGeom>
          </p:spPr>
        </p:pic>
        <p:sp>
          <p:nvSpPr>
            <p:cNvPr id="61" name="Text 13">
              <a:extLst>
                <a:ext uri="{FF2B5EF4-FFF2-40B4-BE49-F238E27FC236}">
                  <a16:creationId xmlns:a16="http://schemas.microsoft.com/office/drawing/2014/main" id="{0B1BA004-9884-8DF0-9312-B0136A2E94BE}"/>
                </a:ext>
              </a:extLst>
            </p:cNvPr>
            <p:cNvSpPr/>
            <p:nvPr/>
          </p:nvSpPr>
          <p:spPr>
            <a:xfrm>
              <a:off x="173735" y="2226309"/>
              <a:ext cx="1626327" cy="371413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ctr">
                <a:buNone/>
              </a:pPr>
              <a:r>
                <a:rPr lang="zh-TW" altLang="en-US" sz="2000" b="1" dirty="0">
                  <a:solidFill>
                    <a:srgbClr val="1A3A6B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技術交流</a:t>
              </a:r>
              <a:endParaRPr 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2" name="Text 14">
              <a:extLst>
                <a:ext uri="{FF2B5EF4-FFF2-40B4-BE49-F238E27FC236}">
                  <a16:creationId xmlns:a16="http://schemas.microsoft.com/office/drawing/2014/main" id="{69EE6527-5DB0-548F-4F8C-CDFBCA6BA607}"/>
                </a:ext>
              </a:extLst>
            </p:cNvPr>
            <p:cNvSpPr/>
            <p:nvPr/>
          </p:nvSpPr>
          <p:spPr>
            <a:xfrm>
              <a:off x="213399" y="2663951"/>
              <a:ext cx="1546999" cy="62854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ctr">
                <a:buNone/>
              </a:pPr>
              <a:r>
                <a:rPr lang="zh-TW" altLang="en-US" sz="14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促進雙邊產學合作與共同研發</a:t>
              </a:r>
              <a:endParaRPr lang="en-US" altLang="zh-TW" sz="1400" b="1" dirty="0">
                <a:solidFill>
                  <a:srgbClr val="33445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pitchFamily="34" charset="-120"/>
              </a:endParaRPr>
            </a:p>
          </p:txBody>
        </p:sp>
      </p:grpSp>
      <p:grpSp>
        <p:nvGrpSpPr>
          <p:cNvPr id="65" name="群組 64">
            <a:extLst>
              <a:ext uri="{FF2B5EF4-FFF2-40B4-BE49-F238E27FC236}">
                <a16:creationId xmlns:a16="http://schemas.microsoft.com/office/drawing/2014/main" id="{B14DDE25-26CA-57A9-7DE2-BC41A3E82319}"/>
              </a:ext>
            </a:extLst>
          </p:cNvPr>
          <p:cNvGrpSpPr/>
          <p:nvPr/>
        </p:nvGrpSpPr>
        <p:grpSpPr>
          <a:xfrm>
            <a:off x="7293543" y="1316837"/>
            <a:ext cx="1626327" cy="2157654"/>
            <a:chOff x="173735" y="1429525"/>
            <a:chExt cx="1626327" cy="2157654"/>
          </a:xfrm>
        </p:grpSpPr>
        <p:grpSp>
          <p:nvGrpSpPr>
            <p:cNvPr id="66" name="群組 65">
              <a:extLst>
                <a:ext uri="{FF2B5EF4-FFF2-40B4-BE49-F238E27FC236}">
                  <a16:creationId xmlns:a16="http://schemas.microsoft.com/office/drawing/2014/main" id="{74065560-68DB-2118-8EE8-A6D340827AAF}"/>
                </a:ext>
              </a:extLst>
            </p:cNvPr>
            <p:cNvGrpSpPr/>
            <p:nvPr/>
          </p:nvGrpSpPr>
          <p:grpSpPr>
            <a:xfrm>
              <a:off x="173736" y="1429525"/>
              <a:ext cx="1626326" cy="2157654"/>
              <a:chOff x="-277586" y="1359844"/>
              <a:chExt cx="1626326" cy="2157654"/>
            </a:xfrm>
          </p:grpSpPr>
          <p:sp>
            <p:nvSpPr>
              <p:cNvPr id="70" name="Shape 1">
                <a:extLst>
                  <a:ext uri="{FF2B5EF4-FFF2-40B4-BE49-F238E27FC236}">
                    <a16:creationId xmlns:a16="http://schemas.microsoft.com/office/drawing/2014/main" id="{7668A649-2A0E-28F2-BA67-C2C4068D9288}"/>
                  </a:ext>
                </a:extLst>
              </p:cNvPr>
              <p:cNvSpPr/>
              <p:nvPr/>
            </p:nvSpPr>
            <p:spPr>
              <a:xfrm>
                <a:off x="-277586" y="1418929"/>
                <a:ext cx="1626326" cy="2098569"/>
              </a:xfrm>
              <a:prstGeom prst="roundRect">
                <a:avLst>
                  <a:gd name="adj" fmla="val 5106"/>
                </a:avLst>
              </a:prstGeom>
              <a:solidFill>
                <a:srgbClr val="299598"/>
              </a:solidFill>
              <a:ln w="12700">
                <a:solidFill>
                  <a:srgbClr val="299598"/>
                </a:solidFill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endPara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71" name="Shape 1">
                <a:extLst>
                  <a:ext uri="{FF2B5EF4-FFF2-40B4-BE49-F238E27FC236}">
                    <a16:creationId xmlns:a16="http://schemas.microsoft.com/office/drawing/2014/main" id="{93A400E2-06CD-71BF-6805-C778F793338C}"/>
                  </a:ext>
                </a:extLst>
              </p:cNvPr>
              <p:cNvSpPr/>
              <p:nvPr/>
            </p:nvSpPr>
            <p:spPr>
              <a:xfrm>
                <a:off x="-277586" y="1359844"/>
                <a:ext cx="1626326" cy="2098569"/>
              </a:xfrm>
              <a:prstGeom prst="roundRect">
                <a:avLst>
                  <a:gd name="adj" fmla="val 5106"/>
                </a:avLst>
              </a:prstGeom>
              <a:solidFill>
                <a:schemeClr val="bg1"/>
              </a:solidFill>
              <a:ln w="12700">
                <a:solidFill>
                  <a:srgbClr val="299598"/>
                </a:solidFill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endPara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pic>
          <p:nvPicPr>
            <p:cNvPr id="67" name="圖片 66">
              <a:extLst>
                <a:ext uri="{FF2B5EF4-FFF2-40B4-BE49-F238E27FC236}">
                  <a16:creationId xmlns:a16="http://schemas.microsoft.com/office/drawing/2014/main" id="{C70D2F30-E877-84B0-68EE-51D2C4032471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rcRect/>
            <a:stretch/>
          </p:blipFill>
          <p:spPr>
            <a:xfrm>
              <a:off x="710261" y="1606806"/>
              <a:ext cx="553274" cy="553274"/>
            </a:xfrm>
            <a:prstGeom prst="rect">
              <a:avLst/>
            </a:prstGeom>
          </p:spPr>
        </p:pic>
        <p:sp>
          <p:nvSpPr>
            <p:cNvPr id="68" name="Text 13">
              <a:extLst>
                <a:ext uri="{FF2B5EF4-FFF2-40B4-BE49-F238E27FC236}">
                  <a16:creationId xmlns:a16="http://schemas.microsoft.com/office/drawing/2014/main" id="{41097CC2-741D-AC88-8EE6-98209BA67393}"/>
                </a:ext>
              </a:extLst>
            </p:cNvPr>
            <p:cNvSpPr/>
            <p:nvPr/>
          </p:nvSpPr>
          <p:spPr>
            <a:xfrm>
              <a:off x="173735" y="2226309"/>
              <a:ext cx="1626327" cy="371413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ctr">
                <a:buNone/>
              </a:pPr>
              <a:r>
                <a:rPr lang="zh-TW" altLang="en-US" sz="2000" b="1" dirty="0">
                  <a:solidFill>
                    <a:srgbClr val="1A3A6B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貿易拓展</a:t>
              </a:r>
              <a:endParaRPr 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9" name="Text 14">
              <a:extLst>
                <a:ext uri="{FF2B5EF4-FFF2-40B4-BE49-F238E27FC236}">
                  <a16:creationId xmlns:a16="http://schemas.microsoft.com/office/drawing/2014/main" id="{417C37AB-4A2D-6E71-A305-0736F47DE514}"/>
                </a:ext>
              </a:extLst>
            </p:cNvPr>
            <p:cNvSpPr/>
            <p:nvPr/>
          </p:nvSpPr>
          <p:spPr>
            <a:xfrm>
              <a:off x="213399" y="2663951"/>
              <a:ext cx="1546999" cy="62854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solidFill>
                <a:srgbClr val="FFFFFF">
                  <a:alpha val="0"/>
                </a:srgbClr>
              </a:solidFill>
            </a:ln>
          </p:spPr>
          <p:txBody>
            <a:bodyPr wrap="square" lIns="50800" tIns="50800" rIns="50800" bIns="50800" rtlCol="0" anchor="ctr"/>
            <a:lstStyle/>
            <a:p>
              <a:pPr marL="0" indent="0" algn="ctr">
                <a:buNone/>
              </a:pPr>
              <a:r>
                <a:rPr lang="zh-TW" altLang="en-US" sz="14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尋找代理商與</a:t>
              </a:r>
              <a:br>
                <a:rPr lang="en-US" altLang="zh-TW" sz="14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</a:br>
              <a:r>
                <a:rPr lang="zh-TW" altLang="en-US" sz="1400" b="1" dirty="0">
                  <a:solidFill>
                    <a:srgbClr val="334455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Microsoft JhengHei" pitchFamily="34" charset="-120"/>
                </a:rPr>
                <a:t>通路對接</a:t>
              </a:r>
              <a:endParaRPr 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7664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1e60a43e-b414-4c11-95e6-ffd35bcc52d0}" enabled="0" method="" siteId="{1e60a43e-b414-4c11-95e6-ffd35bcc52d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685</TotalTime>
  <Words>624</Words>
  <Application>Microsoft Office PowerPoint</Application>
  <PresentationFormat>如螢幕大小 (16:9)</PresentationFormat>
  <Paragraphs>168</Paragraphs>
  <Slides>7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Microsoft JhengHei</vt:lpstr>
      <vt:lpstr>Microsoft JhengHei</vt:lpstr>
      <vt:lpstr>Aptos</vt:lpstr>
      <vt:lpstr>Arial</vt:lpstr>
      <vt:lpstr>Wingdings</vt:lpstr>
      <vt:lpstr>Office Theme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開拓海外多元市場方案申請懶人包</dc:title>
  <dc:subject>PptxGenJS Presentation</dc:subject>
  <dc:creator>PptxGenJS</dc:creator>
  <cp:lastModifiedBy>王淑萱 ALICE WANG</cp:lastModifiedBy>
  <cp:revision>64</cp:revision>
  <cp:lastPrinted>2026-06-23T02:55:16Z</cp:lastPrinted>
  <dcterms:created xsi:type="dcterms:W3CDTF">2026-06-12T05:40:35Z</dcterms:created>
  <dcterms:modified xsi:type="dcterms:W3CDTF">2026-06-23T03:56:09Z</dcterms:modified>
</cp:coreProperties>
</file>