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9" r:id="rId4"/>
    <p:sldId id="260" r:id="rId5"/>
    <p:sldId id="267" r:id="rId6"/>
    <p:sldId id="269" r:id="rId7"/>
    <p:sldId id="261" r:id="rId8"/>
    <p:sldId id="270" r:id="rId9"/>
    <p:sldId id="262" r:id="rId10"/>
    <p:sldId id="263" r:id="rId11"/>
    <p:sldId id="264" r:id="rId12"/>
    <p:sldId id="265" r:id="rId13"/>
    <p:sldId id="266" r:id="rId14"/>
  </p:sldIdLst>
  <p:sldSz cx="18288000" cy="10287000"/>
  <p:notesSz cx="6858000" cy="9144000"/>
  <p:embeddedFontLst>
    <p:embeddedFont>
      <p:font typeface="王漢宗特黑體" panose="02020500000000000000" charset="-120"/>
      <p:regular r:id="rId16"/>
    </p:embeddedFont>
    <p:embeddedFont>
      <p:font typeface="可画乐黑" panose="02020500000000000000" charset="-122"/>
      <p:regular r:id="rId17"/>
    </p:embeddedFont>
    <p:embeddedFont>
      <p:font typeface="可画甜心体" panose="02020500000000000000" charset="-122"/>
      <p:regular r:id="rId18"/>
    </p:embeddedFont>
    <p:embeddedFont>
      <p:font typeface="可畫酷黑-繁" panose="02020500000000000000" charset="-128"/>
      <p:regular r:id="rId19"/>
    </p:embeddedFont>
    <p:embeddedFont>
      <p:font typeface="可畫酷銳體-繁" panose="02020500000000000000" charset="-128"/>
      <p:regular r:id="rId20"/>
    </p:embeddedFont>
    <p:embeddedFont>
      <p:font typeface="Microsoft YaHei" panose="020B0503020204020204" pitchFamily="34" charset="-122"/>
      <p:regular r:id="rId21"/>
      <p:bold r:id="rId22"/>
    </p:embeddedFont>
    <p:embeddedFont>
      <p:font typeface="微軟正黑體" panose="020B0604030504040204" pitchFamily="34" charset="-120"/>
      <p:regular r:id="rId23"/>
      <p:bold r:id="rId24"/>
    </p:embeddedFont>
    <p:embeddedFont>
      <p:font typeface="微軟正黑體" panose="020B0604030504040204" pitchFamily="34" charset="-120"/>
      <p:regular r:id="rId23"/>
      <p:bold r:id="rId24"/>
    </p:embeddedFont>
    <p:embeddedFont>
      <p:font typeface="新細明體" panose="02020500000000000000" pitchFamily="18" charset="-12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9E"/>
    <a:srgbClr val="376092"/>
    <a:srgbClr val="2302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496" y="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王淑萱 ALICE WANG" userId="c768010e-fd4e-403c-bbb8-fc9167aef772" providerId="ADAL" clId="{C71A8A2F-F336-44F9-AC78-7830E8104E81}"/>
    <pc:docChg chg="modSld">
      <pc:chgData name="王淑萱 ALICE WANG" userId="c768010e-fd4e-403c-bbb8-fc9167aef772" providerId="ADAL" clId="{C71A8A2F-F336-44F9-AC78-7830E8104E81}" dt="2026-06-02T09:42:02.940" v="11" actId="6549"/>
      <pc:docMkLst>
        <pc:docMk/>
      </pc:docMkLst>
      <pc:sldChg chg="modSp mod">
        <pc:chgData name="王淑萱 ALICE WANG" userId="c768010e-fd4e-403c-bbb8-fc9167aef772" providerId="ADAL" clId="{C71A8A2F-F336-44F9-AC78-7830E8104E81}" dt="2026-06-02T09:41:31.737" v="5" actId="6549"/>
        <pc:sldMkLst>
          <pc:docMk/>
          <pc:sldMk cId="1482969322" sldId="259"/>
        </pc:sldMkLst>
        <pc:spChg chg="mod">
          <ac:chgData name="王淑萱 ALICE WANG" userId="c768010e-fd4e-403c-bbb8-fc9167aef772" providerId="ADAL" clId="{C71A8A2F-F336-44F9-AC78-7830E8104E81}" dt="2026-06-02T09:41:31.737" v="5" actId="6549"/>
          <ac:spMkLst>
            <pc:docMk/>
            <pc:sldMk cId="1482969322" sldId="259"/>
            <ac:spMk id="20" creationId="{00000000-0000-0000-0000-000000000000}"/>
          </ac:spMkLst>
        </pc:spChg>
      </pc:sldChg>
      <pc:sldChg chg="modSp mod">
        <pc:chgData name="王淑萱 ALICE WANG" userId="c768010e-fd4e-403c-bbb8-fc9167aef772" providerId="ADAL" clId="{C71A8A2F-F336-44F9-AC78-7830E8104E81}" dt="2026-06-02T09:42:02.940" v="11" actId="6549"/>
        <pc:sldMkLst>
          <pc:docMk/>
          <pc:sldMk cId="535987499" sldId="267"/>
        </pc:sldMkLst>
        <pc:spChg chg="mod">
          <ac:chgData name="王淑萱 ALICE WANG" userId="c768010e-fd4e-403c-bbb8-fc9167aef772" providerId="ADAL" clId="{C71A8A2F-F336-44F9-AC78-7830E8104E81}" dt="2026-06-02T09:42:02.940" v="11" actId="6549"/>
          <ac:spMkLst>
            <pc:docMk/>
            <pc:sldMk cId="535987499" sldId="267"/>
            <ac:spMk id="2" creationId="{EA935CA8-93D2-68DF-AA38-104B33A01AB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0542F-AD2D-418F-9C6A-866D2F65F097}" type="datetimeFigureOut">
              <a:rPr lang="zh-TW" altLang="en-US" smtClean="0"/>
              <a:t>2026/6/2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5F1D1-099A-4C5A-A187-A32538C6BD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4005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智機組修改：</a:t>
            </a:r>
            <a:endParaRPr lang="en-US" altLang="zh-TW"/>
          </a:p>
          <a:p>
            <a:pPr marL="228600" indent="-228600">
              <a:buAutoNum type="arabicPeriod"/>
            </a:pPr>
            <a:r>
              <a:rPr lang="zh-TW" altLang="en-US"/>
              <a:t>波蘭展</a:t>
            </a:r>
            <a:r>
              <a:rPr lang="en-US" altLang="zh-TW"/>
              <a:t>(</a:t>
            </a:r>
            <a:r>
              <a:rPr lang="zh-TW" altLang="en-US"/>
              <a:t>華沙</a:t>
            </a:r>
            <a:r>
              <a:rPr lang="en-US" altLang="zh-TW"/>
              <a:t>)</a:t>
            </a:r>
            <a:r>
              <a:rPr lang="zh-TW" altLang="en-US"/>
              <a:t>，調整為歐洲展</a:t>
            </a:r>
            <a:r>
              <a:rPr lang="en-US" altLang="zh-TW"/>
              <a:t>(</a:t>
            </a:r>
            <a:r>
              <a:rPr lang="zh-TW" altLang="en-US"/>
              <a:t>華沙</a:t>
            </a:r>
            <a:r>
              <a:rPr lang="en-US" altLang="zh-TW"/>
              <a:t>)</a:t>
            </a:r>
          </a:p>
          <a:p>
            <a:pPr marL="228600" indent="-228600">
              <a:buAutoNum type="arabicPeriod"/>
            </a:pPr>
            <a:r>
              <a:rPr lang="zh-TW" altLang="en-US"/>
              <a:t>活動簡介調整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5F1D1-099A-4C5A-A187-A32538C6BDE2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274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5F1D1-099A-4C5A-A187-A32538C6BDE2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2963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investcenter@taitra.org.tw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aiwanflagship.taitra.org.tw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europeinfo@taitra.org.tw" TargetMode="External"/><Relationship Id="rId7" Type="http://schemas.openxmlformats.org/officeDocument/2006/relationships/image" Target="../media/image8.jpeg"/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aitra.my.canva.site/2026taiwanexpo" TargetMode="External"/><Relationship Id="rId5" Type="http://schemas.openxmlformats.org/officeDocument/2006/relationships/hyperlink" Target="mailto:Taitra.ame@taitra.org.tw" TargetMode="External"/><Relationship Id="rId4" Type="http://schemas.openxmlformats.org/officeDocument/2006/relationships/hyperlink" Target="mailto:japan@taitra.org.tw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kuangyi@taitra.org.tw" TargetMode="External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.svg"/><Relationship Id="rId5" Type="http://schemas.openxmlformats.org/officeDocument/2006/relationships/image" Target="../media/image14.svg"/><Relationship Id="rId10" Type="http://schemas.openxmlformats.org/officeDocument/2006/relationships/image" Target="../media/image7.sv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032" y="0"/>
            <a:ext cx="18208968" cy="10287000"/>
          </a:xfrm>
          <a:custGeom>
            <a:avLst/>
            <a:gdLst/>
            <a:ahLst/>
            <a:cxnLst/>
            <a:rect l="l" t="t" r="r" b="b"/>
            <a:pathLst>
              <a:path w="18208968" h="10287000">
                <a:moveTo>
                  <a:pt x="0" y="0"/>
                </a:moveTo>
                <a:lnTo>
                  <a:pt x="18208968" y="0"/>
                </a:lnTo>
                <a:lnTo>
                  <a:pt x="182089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" b="-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11542" y="355464"/>
            <a:ext cx="3336942" cy="1024918"/>
          </a:xfrm>
          <a:custGeom>
            <a:avLst/>
            <a:gdLst/>
            <a:ahLst/>
            <a:cxnLst/>
            <a:rect l="l" t="t" r="r" b="b"/>
            <a:pathLst>
              <a:path w="3336942" h="1024918">
                <a:moveTo>
                  <a:pt x="0" y="0"/>
                </a:moveTo>
                <a:lnTo>
                  <a:pt x="3336942" y="0"/>
                </a:lnTo>
                <a:lnTo>
                  <a:pt x="3336942" y="1024918"/>
                </a:lnTo>
                <a:lnTo>
                  <a:pt x="0" y="1024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74792" y="4305300"/>
            <a:ext cx="8772715" cy="99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3"/>
              </a:lnSpc>
              <a:spcBef>
                <a:spcPct val="0"/>
              </a:spcBef>
            </a:pPr>
            <a:r>
              <a:rPr lang="en-US" sz="6417" dirty="0" err="1">
                <a:solidFill>
                  <a:srgbClr val="000000"/>
                </a:solidFill>
                <a:latin typeface="可畫酷銳體-繁"/>
                <a:ea typeface="可畫酷銳體-繁"/>
                <a:sym typeface="可畫酷黑-繁"/>
              </a:rPr>
              <a:t>開拓</a:t>
            </a:r>
            <a:r>
              <a:rPr lang="zh-TW" altLang="en-US" sz="6417" dirty="0">
                <a:solidFill>
                  <a:srgbClr val="000000"/>
                </a:solidFill>
                <a:latin typeface="可畫酷銳體-繁"/>
                <a:ea typeface="可畫酷銳體-繁"/>
                <a:sym typeface="可畫酷黑-繁"/>
              </a:rPr>
              <a:t>海外</a:t>
            </a:r>
            <a:r>
              <a:rPr lang="en-US" sz="6417" dirty="0" err="1">
                <a:solidFill>
                  <a:srgbClr val="000000"/>
                </a:solidFill>
                <a:latin typeface="可畫酷銳體-繁"/>
                <a:ea typeface="可畫酷銳體-繁"/>
                <a:sym typeface="可畫酷黑-繁"/>
              </a:rPr>
              <a:t>多元市場</a:t>
            </a:r>
            <a:r>
              <a:rPr lang="zh-TW" altLang="en-US" sz="6417" dirty="0">
                <a:solidFill>
                  <a:srgbClr val="000000"/>
                </a:solidFill>
                <a:latin typeface="可畫酷銳體-繁"/>
                <a:ea typeface="可畫酷銳體-繁"/>
                <a:sym typeface="可畫酷黑-繁"/>
              </a:rPr>
              <a:t>方案</a:t>
            </a:r>
            <a:endParaRPr lang="en-US" sz="6417" dirty="0">
              <a:solidFill>
                <a:srgbClr val="000000"/>
              </a:solidFill>
              <a:latin typeface="可畫酷銳體-繁"/>
              <a:ea typeface="可畫酷銳體-繁"/>
              <a:sym typeface="可畫酷黑-繁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111902" y="5660279"/>
            <a:ext cx="3898497" cy="11038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84"/>
              </a:lnSpc>
              <a:spcBef>
                <a:spcPct val="0"/>
              </a:spcBef>
            </a:pPr>
            <a:r>
              <a:rPr lang="en-US" sz="6417" dirty="0" err="1">
                <a:solidFill>
                  <a:srgbClr val="000000"/>
                </a:solidFill>
                <a:latin typeface="可畫酷銳體-繁"/>
                <a:ea typeface="可畫酷銳體-繁"/>
                <a:cs typeface="可畫酷銳體-繁"/>
                <a:sym typeface="可畫酷銳體-繁"/>
              </a:rPr>
              <a:t>申請懶人包</a:t>
            </a:r>
            <a:endParaRPr lang="en-US" sz="6417" dirty="0">
              <a:solidFill>
                <a:srgbClr val="000000"/>
              </a:solidFill>
              <a:latin typeface="可畫酷銳體-繁"/>
              <a:ea typeface="可畫酷銳體-繁"/>
              <a:cs typeface="可畫酷銳體-繁"/>
              <a:sym typeface="可畫酷銳體-繁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360F671-41E8-5616-741B-4C0029F01D32}"/>
              </a:ext>
            </a:extLst>
          </p:cNvPr>
          <p:cNvSpPr/>
          <p:nvPr/>
        </p:nvSpPr>
        <p:spPr>
          <a:xfrm>
            <a:off x="11916381" y="9827698"/>
            <a:ext cx="1274192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00335">
              <a:spcBef>
                <a:spcPts val="600"/>
              </a:spcBef>
            </a:pPr>
            <a:r>
              <a:rPr lang="zh-TW" altLang="en-US" sz="1200" b="1" spc="50">
                <a:solidFill>
                  <a:srgbClr val="4A4A4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主辦單位：</a:t>
            </a:r>
            <a:endParaRPr lang="en-US" altLang="zh-TW" sz="1200" b="1" spc="50">
              <a:solidFill>
                <a:srgbClr val="4A4A4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9147E20-5277-16A5-FDEE-585632496DB5}"/>
              </a:ext>
            </a:extLst>
          </p:cNvPr>
          <p:cNvSpPr/>
          <p:nvPr/>
        </p:nvSpPr>
        <p:spPr>
          <a:xfrm>
            <a:off x="15020436" y="9827698"/>
            <a:ext cx="1274192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00335">
              <a:spcBef>
                <a:spcPts val="600"/>
              </a:spcBef>
            </a:pPr>
            <a:r>
              <a:rPr lang="zh-TW" altLang="en-US" sz="1200" b="1" spc="50">
                <a:solidFill>
                  <a:srgbClr val="4A4A4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執行單位：</a:t>
            </a:r>
            <a:endParaRPr lang="en-US" altLang="zh-TW" sz="1200" b="1" spc="50">
              <a:solidFill>
                <a:srgbClr val="4A4A4A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9" name="圖形 6">
            <a:extLst>
              <a:ext uri="{FF2B5EF4-FFF2-40B4-BE49-F238E27FC236}">
                <a16:creationId xmlns:a16="http://schemas.microsoft.com/office/drawing/2014/main" id="{BB22F41D-DA1D-27BA-F676-1011A9514530}"/>
              </a:ext>
            </a:extLst>
          </p:cNvPr>
          <p:cNvGrpSpPr/>
          <p:nvPr/>
        </p:nvGrpSpPr>
        <p:grpSpPr>
          <a:xfrm>
            <a:off x="16006132" y="9791236"/>
            <a:ext cx="2063012" cy="349922"/>
            <a:chOff x="8552801" y="768296"/>
            <a:chExt cx="3639913" cy="540289"/>
          </a:xfrm>
        </p:grpSpPr>
        <p:grpSp>
          <p:nvGrpSpPr>
            <p:cNvPr id="10" name="圖形 6">
              <a:extLst>
                <a:ext uri="{FF2B5EF4-FFF2-40B4-BE49-F238E27FC236}">
                  <a16:creationId xmlns:a16="http://schemas.microsoft.com/office/drawing/2014/main" id="{BAA1D15D-57C5-D347-A1EB-1EE1AA71EB4B}"/>
                </a:ext>
              </a:extLst>
            </p:cNvPr>
            <p:cNvGrpSpPr/>
            <p:nvPr/>
          </p:nvGrpSpPr>
          <p:grpSpPr>
            <a:xfrm>
              <a:off x="9180535" y="801966"/>
              <a:ext cx="3012180" cy="461039"/>
              <a:chOff x="9180535" y="801966"/>
              <a:chExt cx="3012180" cy="461039"/>
            </a:xfrm>
            <a:solidFill>
              <a:srgbClr val="000000"/>
            </a:solidFill>
          </p:grpSpPr>
          <p:grpSp>
            <p:nvGrpSpPr>
              <p:cNvPr id="16" name="圖形 6">
                <a:extLst>
                  <a:ext uri="{FF2B5EF4-FFF2-40B4-BE49-F238E27FC236}">
                    <a16:creationId xmlns:a16="http://schemas.microsoft.com/office/drawing/2014/main" id="{987D359C-3E01-44B5-222D-C868351ADF11}"/>
                  </a:ext>
                </a:extLst>
              </p:cNvPr>
              <p:cNvGrpSpPr/>
              <p:nvPr/>
            </p:nvGrpSpPr>
            <p:grpSpPr>
              <a:xfrm>
                <a:off x="9187028" y="1093983"/>
                <a:ext cx="2999195" cy="169022"/>
                <a:chOff x="9187028" y="1093983"/>
                <a:chExt cx="2999195" cy="169022"/>
              </a:xfrm>
              <a:solidFill>
                <a:srgbClr val="000000"/>
              </a:solidFill>
            </p:grpSpPr>
            <p:sp>
              <p:nvSpPr>
                <p:cNvPr id="30" name="手繪多邊形: 圖案 29">
                  <a:extLst>
                    <a:ext uri="{FF2B5EF4-FFF2-40B4-BE49-F238E27FC236}">
                      <a16:creationId xmlns:a16="http://schemas.microsoft.com/office/drawing/2014/main" id="{DAC1905E-641B-659F-DB99-07AABF223F5A}"/>
                    </a:ext>
                  </a:extLst>
                </p:cNvPr>
                <p:cNvSpPr/>
                <p:nvPr/>
              </p:nvSpPr>
              <p:spPr>
                <a:xfrm>
                  <a:off x="9187028" y="1097117"/>
                  <a:ext cx="76428" cy="132441"/>
                </a:xfrm>
                <a:custGeom>
                  <a:avLst/>
                  <a:gdLst>
                    <a:gd name="connsiteX0" fmla="*/ 0 w 76428"/>
                    <a:gd name="connsiteY0" fmla="*/ 0 h 132441"/>
                    <a:gd name="connsiteX1" fmla="*/ 76429 w 76428"/>
                    <a:gd name="connsiteY1" fmla="*/ 0 h 132441"/>
                    <a:gd name="connsiteX2" fmla="*/ 76429 w 76428"/>
                    <a:gd name="connsiteY2" fmla="*/ 26506 h 132441"/>
                    <a:gd name="connsiteX3" fmla="*/ 52654 w 76428"/>
                    <a:gd name="connsiteY3" fmla="*/ 26506 h 132441"/>
                    <a:gd name="connsiteX4" fmla="*/ 52654 w 76428"/>
                    <a:gd name="connsiteY4" fmla="*/ 132442 h 132441"/>
                    <a:gd name="connsiteX5" fmla="*/ 23148 w 76428"/>
                    <a:gd name="connsiteY5" fmla="*/ 132442 h 132441"/>
                    <a:gd name="connsiteX6" fmla="*/ 23148 w 76428"/>
                    <a:gd name="connsiteY6" fmla="*/ 26506 h 132441"/>
                    <a:gd name="connsiteX7" fmla="*/ 0 w 76428"/>
                    <a:gd name="connsiteY7" fmla="*/ 26506 h 132441"/>
                    <a:gd name="connsiteX8" fmla="*/ 0 w 76428"/>
                    <a:gd name="connsiteY8" fmla="*/ 0 h 1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428" h="132441">
                      <a:moveTo>
                        <a:pt x="0" y="0"/>
                      </a:moveTo>
                      <a:lnTo>
                        <a:pt x="76429" y="0"/>
                      </a:lnTo>
                      <a:lnTo>
                        <a:pt x="76429" y="26506"/>
                      </a:lnTo>
                      <a:lnTo>
                        <a:pt x="52654" y="26506"/>
                      </a:lnTo>
                      <a:lnTo>
                        <a:pt x="52654" y="132442"/>
                      </a:lnTo>
                      <a:lnTo>
                        <a:pt x="23148" y="132442"/>
                      </a:lnTo>
                      <a:lnTo>
                        <a:pt x="23148" y="26506"/>
                      </a:lnTo>
                      <a:lnTo>
                        <a:pt x="0" y="265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1" name="手繪多邊形: 圖案 30">
                  <a:extLst>
                    <a:ext uri="{FF2B5EF4-FFF2-40B4-BE49-F238E27FC236}">
                      <a16:creationId xmlns:a16="http://schemas.microsoft.com/office/drawing/2014/main" id="{4E460649-9CCF-C73F-6BD0-C79E0B4C6DBF}"/>
                    </a:ext>
                  </a:extLst>
                </p:cNvPr>
                <p:cNvSpPr/>
                <p:nvPr/>
              </p:nvSpPr>
              <p:spPr>
                <a:xfrm>
                  <a:off x="9258845" y="1127832"/>
                  <a:ext cx="75310" cy="104905"/>
                </a:xfrm>
                <a:custGeom>
                  <a:avLst/>
                  <a:gdLst>
                    <a:gd name="connsiteX0" fmla="*/ 47416 w 75310"/>
                    <a:gd name="connsiteY0" fmla="*/ 92906 h 104905"/>
                    <a:gd name="connsiteX1" fmla="*/ 24448 w 75310"/>
                    <a:gd name="connsiteY1" fmla="*/ 104906 h 104905"/>
                    <a:gd name="connsiteX2" fmla="*/ 0 w 75310"/>
                    <a:gd name="connsiteY2" fmla="*/ 78400 h 104905"/>
                    <a:gd name="connsiteX3" fmla="*/ 23283 w 75310"/>
                    <a:gd name="connsiteY3" fmla="*/ 44864 h 104905"/>
                    <a:gd name="connsiteX4" fmla="*/ 46431 w 75310"/>
                    <a:gd name="connsiteY4" fmla="*/ 28969 h 104905"/>
                    <a:gd name="connsiteX5" fmla="*/ 38058 w 75310"/>
                    <a:gd name="connsiteY5" fmla="*/ 18716 h 104905"/>
                    <a:gd name="connsiteX6" fmla="*/ 27850 w 75310"/>
                    <a:gd name="connsiteY6" fmla="*/ 34073 h 104905"/>
                    <a:gd name="connsiteX7" fmla="*/ 1209 w 75310"/>
                    <a:gd name="connsiteY7" fmla="*/ 34073 h 104905"/>
                    <a:gd name="connsiteX8" fmla="*/ 10791 w 75310"/>
                    <a:gd name="connsiteY8" fmla="*/ 7791 h 104905"/>
                    <a:gd name="connsiteX9" fmla="*/ 37252 w 75310"/>
                    <a:gd name="connsiteY9" fmla="*/ 0 h 104905"/>
                    <a:gd name="connsiteX10" fmla="*/ 73117 w 75310"/>
                    <a:gd name="connsiteY10" fmla="*/ 30178 h 104905"/>
                    <a:gd name="connsiteX11" fmla="*/ 73117 w 75310"/>
                    <a:gd name="connsiteY11" fmla="*/ 90757 h 104905"/>
                    <a:gd name="connsiteX12" fmla="*/ 75310 w 75310"/>
                    <a:gd name="connsiteY12" fmla="*/ 101727 h 104905"/>
                    <a:gd name="connsiteX13" fmla="*/ 49341 w 75310"/>
                    <a:gd name="connsiteY13" fmla="*/ 101727 h 104905"/>
                    <a:gd name="connsiteX14" fmla="*/ 47506 w 75310"/>
                    <a:gd name="connsiteY14" fmla="*/ 92906 h 104905"/>
                    <a:gd name="connsiteX15" fmla="*/ 46431 w 75310"/>
                    <a:gd name="connsiteY15" fmla="*/ 53729 h 104905"/>
                    <a:gd name="connsiteX16" fmla="*/ 33044 w 75310"/>
                    <a:gd name="connsiteY16" fmla="*/ 60982 h 104905"/>
                    <a:gd name="connsiteX17" fmla="*/ 26820 w 75310"/>
                    <a:gd name="connsiteY17" fmla="*/ 73698 h 104905"/>
                    <a:gd name="connsiteX18" fmla="*/ 36716 w 75310"/>
                    <a:gd name="connsiteY18" fmla="*/ 84310 h 104905"/>
                    <a:gd name="connsiteX19" fmla="*/ 46431 w 75310"/>
                    <a:gd name="connsiteY19" fmla="*/ 69310 h 104905"/>
                    <a:gd name="connsiteX20" fmla="*/ 46431 w 75310"/>
                    <a:gd name="connsiteY20" fmla="*/ 53774 h 104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5310" h="104905">
                      <a:moveTo>
                        <a:pt x="47416" y="92906"/>
                      </a:moveTo>
                      <a:cubicBezTo>
                        <a:pt x="40700" y="100697"/>
                        <a:pt x="35014" y="104906"/>
                        <a:pt x="24448" y="104906"/>
                      </a:cubicBezTo>
                      <a:cubicBezTo>
                        <a:pt x="9403" y="104906"/>
                        <a:pt x="0" y="94115"/>
                        <a:pt x="0" y="78400"/>
                      </a:cubicBezTo>
                      <a:cubicBezTo>
                        <a:pt x="0" y="55968"/>
                        <a:pt x="11597" y="48938"/>
                        <a:pt x="23283" y="44864"/>
                      </a:cubicBezTo>
                      <a:cubicBezTo>
                        <a:pt x="34834" y="40789"/>
                        <a:pt x="46431" y="39580"/>
                        <a:pt x="46431" y="28969"/>
                      </a:cubicBezTo>
                      <a:cubicBezTo>
                        <a:pt x="46431" y="23506"/>
                        <a:pt x="43387" y="18716"/>
                        <a:pt x="38058" y="18716"/>
                      </a:cubicBezTo>
                      <a:cubicBezTo>
                        <a:pt x="28342" y="18716"/>
                        <a:pt x="28342" y="25790"/>
                        <a:pt x="27850" y="34073"/>
                      </a:cubicBezTo>
                      <a:lnTo>
                        <a:pt x="1209" y="34073"/>
                      </a:lnTo>
                      <a:cubicBezTo>
                        <a:pt x="717" y="21715"/>
                        <a:pt x="4210" y="13253"/>
                        <a:pt x="10791" y="7791"/>
                      </a:cubicBezTo>
                      <a:cubicBezTo>
                        <a:pt x="17328" y="2328"/>
                        <a:pt x="26552" y="0"/>
                        <a:pt x="37252" y="0"/>
                      </a:cubicBezTo>
                      <a:cubicBezTo>
                        <a:pt x="63580" y="0"/>
                        <a:pt x="73117" y="8462"/>
                        <a:pt x="73117" y="30178"/>
                      </a:cubicBezTo>
                      <a:lnTo>
                        <a:pt x="73117" y="90757"/>
                      </a:lnTo>
                      <a:cubicBezTo>
                        <a:pt x="73117" y="94473"/>
                        <a:pt x="74101" y="98190"/>
                        <a:pt x="75310" y="101727"/>
                      </a:cubicBezTo>
                      <a:lnTo>
                        <a:pt x="49341" y="101727"/>
                      </a:lnTo>
                      <a:lnTo>
                        <a:pt x="47506" y="92906"/>
                      </a:lnTo>
                      <a:close/>
                      <a:moveTo>
                        <a:pt x="46431" y="53729"/>
                      </a:moveTo>
                      <a:cubicBezTo>
                        <a:pt x="41059" y="56729"/>
                        <a:pt x="36357" y="58341"/>
                        <a:pt x="33044" y="60982"/>
                      </a:cubicBezTo>
                      <a:cubicBezTo>
                        <a:pt x="29686" y="63490"/>
                        <a:pt x="26820" y="66982"/>
                        <a:pt x="26820" y="73698"/>
                      </a:cubicBezTo>
                      <a:cubicBezTo>
                        <a:pt x="26820" y="79877"/>
                        <a:pt x="30357" y="84310"/>
                        <a:pt x="36716" y="84310"/>
                      </a:cubicBezTo>
                      <a:cubicBezTo>
                        <a:pt x="44551" y="84310"/>
                        <a:pt x="46252" y="75668"/>
                        <a:pt x="46431" y="69310"/>
                      </a:cubicBezTo>
                      <a:lnTo>
                        <a:pt x="46431" y="537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2" name="手繪多邊形: 圖案 31">
                  <a:extLst>
                    <a:ext uri="{FF2B5EF4-FFF2-40B4-BE49-F238E27FC236}">
                      <a16:creationId xmlns:a16="http://schemas.microsoft.com/office/drawing/2014/main" id="{3F736240-3E13-674E-9CEE-6F44A0131E0C}"/>
                    </a:ext>
                  </a:extLst>
                </p:cNvPr>
                <p:cNvSpPr/>
                <p:nvPr/>
              </p:nvSpPr>
              <p:spPr>
                <a:xfrm>
                  <a:off x="9348752" y="1097162"/>
                  <a:ext cx="26685" cy="132441"/>
                </a:xfrm>
                <a:custGeom>
                  <a:avLst/>
                  <a:gdLst>
                    <a:gd name="connsiteX0" fmla="*/ 0 w 26685"/>
                    <a:gd name="connsiteY0" fmla="*/ 23820 h 132441"/>
                    <a:gd name="connsiteX1" fmla="*/ 0 w 26685"/>
                    <a:gd name="connsiteY1" fmla="*/ 0 h 132441"/>
                    <a:gd name="connsiteX2" fmla="*/ 26685 w 26685"/>
                    <a:gd name="connsiteY2" fmla="*/ 0 h 132441"/>
                    <a:gd name="connsiteX3" fmla="*/ 26685 w 26685"/>
                    <a:gd name="connsiteY3" fmla="*/ 23820 h 132441"/>
                    <a:gd name="connsiteX4" fmla="*/ 0 w 26685"/>
                    <a:gd name="connsiteY4" fmla="*/ 23820 h 132441"/>
                    <a:gd name="connsiteX5" fmla="*/ 0 w 26685"/>
                    <a:gd name="connsiteY5" fmla="*/ 132442 h 132441"/>
                    <a:gd name="connsiteX6" fmla="*/ 0 w 26685"/>
                    <a:gd name="connsiteY6" fmla="*/ 33536 h 132441"/>
                    <a:gd name="connsiteX7" fmla="*/ 26685 w 26685"/>
                    <a:gd name="connsiteY7" fmla="*/ 33536 h 132441"/>
                    <a:gd name="connsiteX8" fmla="*/ 26685 w 26685"/>
                    <a:gd name="connsiteY8" fmla="*/ 132442 h 132441"/>
                    <a:gd name="connsiteX9" fmla="*/ 0 w 26685"/>
                    <a:gd name="connsiteY9" fmla="*/ 132442 h 1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685" h="132441">
                      <a:moveTo>
                        <a:pt x="0" y="23820"/>
                      </a:moveTo>
                      <a:lnTo>
                        <a:pt x="0" y="0"/>
                      </a:lnTo>
                      <a:lnTo>
                        <a:pt x="26685" y="0"/>
                      </a:lnTo>
                      <a:lnTo>
                        <a:pt x="26685" y="23820"/>
                      </a:lnTo>
                      <a:lnTo>
                        <a:pt x="0" y="23820"/>
                      </a:lnTo>
                      <a:close/>
                      <a:moveTo>
                        <a:pt x="0" y="132442"/>
                      </a:moveTo>
                      <a:lnTo>
                        <a:pt x="0" y="33536"/>
                      </a:lnTo>
                      <a:lnTo>
                        <a:pt x="26685" y="33536"/>
                      </a:lnTo>
                      <a:lnTo>
                        <a:pt x="26685" y="132442"/>
                      </a:lnTo>
                      <a:lnTo>
                        <a:pt x="0" y="1324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3" name="手繪多邊形: 圖案 32">
                  <a:extLst>
                    <a:ext uri="{FF2B5EF4-FFF2-40B4-BE49-F238E27FC236}">
                      <a16:creationId xmlns:a16="http://schemas.microsoft.com/office/drawing/2014/main" id="{6F456CF5-3A5B-4FF7-B18F-EC4C57C13CEF}"/>
                    </a:ext>
                  </a:extLst>
                </p:cNvPr>
                <p:cNvSpPr/>
                <p:nvPr/>
              </p:nvSpPr>
              <p:spPr>
                <a:xfrm>
                  <a:off x="9386765" y="1130698"/>
                  <a:ext cx="109025" cy="98906"/>
                </a:xfrm>
                <a:custGeom>
                  <a:avLst/>
                  <a:gdLst>
                    <a:gd name="connsiteX0" fmla="*/ 75802 w 109025"/>
                    <a:gd name="connsiteY0" fmla="*/ 63937 h 98906"/>
                    <a:gd name="connsiteX1" fmla="*/ 76161 w 109025"/>
                    <a:gd name="connsiteY1" fmla="*/ 63937 h 98906"/>
                    <a:gd name="connsiteX2" fmla="*/ 83548 w 109025"/>
                    <a:gd name="connsiteY2" fmla="*/ 0 h 98906"/>
                    <a:gd name="connsiteX3" fmla="*/ 109025 w 109025"/>
                    <a:gd name="connsiteY3" fmla="*/ 0 h 98906"/>
                    <a:gd name="connsiteX4" fmla="*/ 90892 w 109025"/>
                    <a:gd name="connsiteY4" fmla="*/ 98906 h 98906"/>
                    <a:gd name="connsiteX5" fmla="*/ 62370 w 109025"/>
                    <a:gd name="connsiteY5" fmla="*/ 98906 h 98906"/>
                    <a:gd name="connsiteX6" fmla="*/ 54804 w 109025"/>
                    <a:gd name="connsiteY6" fmla="*/ 47505 h 98906"/>
                    <a:gd name="connsiteX7" fmla="*/ 54490 w 109025"/>
                    <a:gd name="connsiteY7" fmla="*/ 47505 h 98906"/>
                    <a:gd name="connsiteX8" fmla="*/ 46431 w 109025"/>
                    <a:gd name="connsiteY8" fmla="*/ 98906 h 98906"/>
                    <a:gd name="connsiteX9" fmla="*/ 17910 w 109025"/>
                    <a:gd name="connsiteY9" fmla="*/ 98906 h 98906"/>
                    <a:gd name="connsiteX10" fmla="*/ 0 w 109025"/>
                    <a:gd name="connsiteY10" fmla="*/ 0 h 98906"/>
                    <a:gd name="connsiteX11" fmla="*/ 25835 w 109025"/>
                    <a:gd name="connsiteY11" fmla="*/ 0 h 98906"/>
                    <a:gd name="connsiteX12" fmla="*/ 33357 w 109025"/>
                    <a:gd name="connsiteY12" fmla="*/ 63937 h 98906"/>
                    <a:gd name="connsiteX13" fmla="*/ 33715 w 109025"/>
                    <a:gd name="connsiteY13" fmla="*/ 63937 h 98906"/>
                    <a:gd name="connsiteX14" fmla="*/ 43431 w 109025"/>
                    <a:gd name="connsiteY14" fmla="*/ 0 h 98906"/>
                    <a:gd name="connsiteX15" fmla="*/ 66221 w 109025"/>
                    <a:gd name="connsiteY15" fmla="*/ 0 h 98906"/>
                    <a:gd name="connsiteX16" fmla="*/ 75758 w 109025"/>
                    <a:gd name="connsiteY16" fmla="*/ 63937 h 98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9025" h="98906">
                      <a:moveTo>
                        <a:pt x="75802" y="63937"/>
                      </a:moveTo>
                      <a:lnTo>
                        <a:pt x="76161" y="63937"/>
                      </a:lnTo>
                      <a:lnTo>
                        <a:pt x="83548" y="0"/>
                      </a:lnTo>
                      <a:lnTo>
                        <a:pt x="109025" y="0"/>
                      </a:lnTo>
                      <a:lnTo>
                        <a:pt x="90892" y="98906"/>
                      </a:lnTo>
                      <a:lnTo>
                        <a:pt x="62370" y="98906"/>
                      </a:lnTo>
                      <a:lnTo>
                        <a:pt x="54804" y="47505"/>
                      </a:lnTo>
                      <a:lnTo>
                        <a:pt x="54490" y="47505"/>
                      </a:lnTo>
                      <a:lnTo>
                        <a:pt x="46431" y="98906"/>
                      </a:lnTo>
                      <a:lnTo>
                        <a:pt x="17910" y="98906"/>
                      </a:lnTo>
                      <a:lnTo>
                        <a:pt x="0" y="0"/>
                      </a:lnTo>
                      <a:lnTo>
                        <a:pt x="25835" y="0"/>
                      </a:lnTo>
                      <a:lnTo>
                        <a:pt x="33357" y="63937"/>
                      </a:lnTo>
                      <a:lnTo>
                        <a:pt x="33715" y="63937"/>
                      </a:lnTo>
                      <a:lnTo>
                        <a:pt x="43431" y="0"/>
                      </a:lnTo>
                      <a:lnTo>
                        <a:pt x="66221" y="0"/>
                      </a:lnTo>
                      <a:lnTo>
                        <a:pt x="75758" y="639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4" name="手繪多邊形: 圖案 33">
                  <a:extLst>
                    <a:ext uri="{FF2B5EF4-FFF2-40B4-BE49-F238E27FC236}">
                      <a16:creationId xmlns:a16="http://schemas.microsoft.com/office/drawing/2014/main" id="{EF8DCCEC-1607-EBBE-173F-CCF8318497AB}"/>
                    </a:ext>
                  </a:extLst>
                </p:cNvPr>
                <p:cNvSpPr/>
                <p:nvPr/>
              </p:nvSpPr>
              <p:spPr>
                <a:xfrm>
                  <a:off x="9501163" y="1127832"/>
                  <a:ext cx="75310" cy="104905"/>
                </a:xfrm>
                <a:custGeom>
                  <a:avLst/>
                  <a:gdLst>
                    <a:gd name="connsiteX0" fmla="*/ 47461 w 75310"/>
                    <a:gd name="connsiteY0" fmla="*/ 92906 h 104905"/>
                    <a:gd name="connsiteX1" fmla="*/ 24491 w 75310"/>
                    <a:gd name="connsiteY1" fmla="*/ 104906 h 104905"/>
                    <a:gd name="connsiteX2" fmla="*/ 0 w 75310"/>
                    <a:gd name="connsiteY2" fmla="*/ 78400 h 104905"/>
                    <a:gd name="connsiteX3" fmla="*/ 23282 w 75310"/>
                    <a:gd name="connsiteY3" fmla="*/ 44864 h 104905"/>
                    <a:gd name="connsiteX4" fmla="*/ 46430 w 75310"/>
                    <a:gd name="connsiteY4" fmla="*/ 28969 h 104905"/>
                    <a:gd name="connsiteX5" fmla="*/ 38058 w 75310"/>
                    <a:gd name="connsiteY5" fmla="*/ 18716 h 104905"/>
                    <a:gd name="connsiteX6" fmla="*/ 27849 w 75310"/>
                    <a:gd name="connsiteY6" fmla="*/ 34073 h 104905"/>
                    <a:gd name="connsiteX7" fmla="*/ 1209 w 75310"/>
                    <a:gd name="connsiteY7" fmla="*/ 34073 h 104905"/>
                    <a:gd name="connsiteX8" fmla="*/ 10745 w 75310"/>
                    <a:gd name="connsiteY8" fmla="*/ 7791 h 104905"/>
                    <a:gd name="connsiteX9" fmla="*/ 37208 w 75310"/>
                    <a:gd name="connsiteY9" fmla="*/ 0 h 104905"/>
                    <a:gd name="connsiteX10" fmla="*/ 73117 w 75310"/>
                    <a:gd name="connsiteY10" fmla="*/ 30178 h 104905"/>
                    <a:gd name="connsiteX11" fmla="*/ 73117 w 75310"/>
                    <a:gd name="connsiteY11" fmla="*/ 90757 h 104905"/>
                    <a:gd name="connsiteX12" fmla="*/ 75310 w 75310"/>
                    <a:gd name="connsiteY12" fmla="*/ 101727 h 104905"/>
                    <a:gd name="connsiteX13" fmla="*/ 49296 w 75310"/>
                    <a:gd name="connsiteY13" fmla="*/ 101727 h 104905"/>
                    <a:gd name="connsiteX14" fmla="*/ 47461 w 75310"/>
                    <a:gd name="connsiteY14" fmla="*/ 92906 h 104905"/>
                    <a:gd name="connsiteX15" fmla="*/ 46475 w 75310"/>
                    <a:gd name="connsiteY15" fmla="*/ 53729 h 104905"/>
                    <a:gd name="connsiteX16" fmla="*/ 33088 w 75310"/>
                    <a:gd name="connsiteY16" fmla="*/ 60982 h 104905"/>
                    <a:gd name="connsiteX17" fmla="*/ 26864 w 75310"/>
                    <a:gd name="connsiteY17" fmla="*/ 73698 h 104905"/>
                    <a:gd name="connsiteX18" fmla="*/ 36759 w 75310"/>
                    <a:gd name="connsiteY18" fmla="*/ 84310 h 104905"/>
                    <a:gd name="connsiteX19" fmla="*/ 46475 w 75310"/>
                    <a:gd name="connsiteY19" fmla="*/ 69310 h 104905"/>
                    <a:gd name="connsiteX20" fmla="*/ 46475 w 75310"/>
                    <a:gd name="connsiteY20" fmla="*/ 53774 h 104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5310" h="104905">
                      <a:moveTo>
                        <a:pt x="47461" y="92906"/>
                      </a:moveTo>
                      <a:cubicBezTo>
                        <a:pt x="40745" y="100697"/>
                        <a:pt x="35103" y="104906"/>
                        <a:pt x="24491" y="104906"/>
                      </a:cubicBezTo>
                      <a:cubicBezTo>
                        <a:pt x="9403" y="104906"/>
                        <a:pt x="0" y="94115"/>
                        <a:pt x="0" y="78400"/>
                      </a:cubicBezTo>
                      <a:cubicBezTo>
                        <a:pt x="0" y="55968"/>
                        <a:pt x="11552" y="48938"/>
                        <a:pt x="23282" y="44864"/>
                      </a:cubicBezTo>
                      <a:cubicBezTo>
                        <a:pt x="34834" y="40789"/>
                        <a:pt x="46430" y="39580"/>
                        <a:pt x="46430" y="28969"/>
                      </a:cubicBezTo>
                      <a:cubicBezTo>
                        <a:pt x="46430" y="23506"/>
                        <a:pt x="43386" y="18716"/>
                        <a:pt x="38058" y="18716"/>
                      </a:cubicBezTo>
                      <a:cubicBezTo>
                        <a:pt x="28387" y="18716"/>
                        <a:pt x="28387" y="25790"/>
                        <a:pt x="27849" y="34073"/>
                      </a:cubicBezTo>
                      <a:lnTo>
                        <a:pt x="1209" y="34073"/>
                      </a:lnTo>
                      <a:cubicBezTo>
                        <a:pt x="716" y="21715"/>
                        <a:pt x="4253" y="13253"/>
                        <a:pt x="10745" y="7791"/>
                      </a:cubicBezTo>
                      <a:cubicBezTo>
                        <a:pt x="17282" y="2328"/>
                        <a:pt x="26506" y="0"/>
                        <a:pt x="37208" y="0"/>
                      </a:cubicBezTo>
                      <a:cubicBezTo>
                        <a:pt x="63534" y="0"/>
                        <a:pt x="73117" y="8462"/>
                        <a:pt x="73117" y="30178"/>
                      </a:cubicBezTo>
                      <a:lnTo>
                        <a:pt x="73117" y="90757"/>
                      </a:lnTo>
                      <a:cubicBezTo>
                        <a:pt x="73117" y="94473"/>
                        <a:pt x="74101" y="98190"/>
                        <a:pt x="75310" y="101727"/>
                      </a:cubicBezTo>
                      <a:lnTo>
                        <a:pt x="49296" y="101727"/>
                      </a:lnTo>
                      <a:lnTo>
                        <a:pt x="47461" y="92906"/>
                      </a:lnTo>
                      <a:close/>
                      <a:moveTo>
                        <a:pt x="46475" y="53729"/>
                      </a:moveTo>
                      <a:cubicBezTo>
                        <a:pt x="41102" y="56729"/>
                        <a:pt x="36446" y="58341"/>
                        <a:pt x="33088" y="60982"/>
                      </a:cubicBezTo>
                      <a:cubicBezTo>
                        <a:pt x="29774" y="63490"/>
                        <a:pt x="26864" y="66982"/>
                        <a:pt x="26864" y="73698"/>
                      </a:cubicBezTo>
                      <a:cubicBezTo>
                        <a:pt x="26864" y="79877"/>
                        <a:pt x="30402" y="84310"/>
                        <a:pt x="36759" y="84310"/>
                      </a:cubicBezTo>
                      <a:cubicBezTo>
                        <a:pt x="44640" y="84310"/>
                        <a:pt x="46342" y="75668"/>
                        <a:pt x="46475" y="69310"/>
                      </a:cubicBezTo>
                      <a:lnTo>
                        <a:pt x="46475" y="537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5" name="手繪多邊形: 圖案 34">
                  <a:extLst>
                    <a:ext uri="{FF2B5EF4-FFF2-40B4-BE49-F238E27FC236}">
                      <a16:creationId xmlns:a16="http://schemas.microsoft.com/office/drawing/2014/main" id="{693922D6-A4A8-DCC9-67BA-8B44927DFC05}"/>
                    </a:ext>
                  </a:extLst>
                </p:cNvPr>
                <p:cNvSpPr/>
                <p:nvPr/>
              </p:nvSpPr>
              <p:spPr>
                <a:xfrm>
                  <a:off x="9589233" y="1127877"/>
                  <a:ext cx="67564" cy="101726"/>
                </a:xfrm>
                <a:custGeom>
                  <a:avLst/>
                  <a:gdLst>
                    <a:gd name="connsiteX0" fmla="*/ 24805 w 67564"/>
                    <a:gd name="connsiteY0" fmla="*/ 2821 h 101726"/>
                    <a:gd name="connsiteX1" fmla="*/ 24805 w 67564"/>
                    <a:gd name="connsiteY1" fmla="*/ 15178 h 101726"/>
                    <a:gd name="connsiteX2" fmla="*/ 25164 w 67564"/>
                    <a:gd name="connsiteY2" fmla="*/ 15178 h 101726"/>
                    <a:gd name="connsiteX3" fmla="*/ 43744 w 67564"/>
                    <a:gd name="connsiteY3" fmla="*/ 0 h 101726"/>
                    <a:gd name="connsiteX4" fmla="*/ 67565 w 67564"/>
                    <a:gd name="connsiteY4" fmla="*/ 20686 h 101726"/>
                    <a:gd name="connsiteX5" fmla="*/ 67565 w 67564"/>
                    <a:gd name="connsiteY5" fmla="*/ 101727 h 101726"/>
                    <a:gd name="connsiteX6" fmla="*/ 40879 w 67564"/>
                    <a:gd name="connsiteY6" fmla="*/ 101727 h 101726"/>
                    <a:gd name="connsiteX7" fmla="*/ 40879 w 67564"/>
                    <a:gd name="connsiteY7" fmla="*/ 31073 h 101726"/>
                    <a:gd name="connsiteX8" fmla="*/ 33850 w 67564"/>
                    <a:gd name="connsiteY8" fmla="*/ 22969 h 101726"/>
                    <a:gd name="connsiteX9" fmla="*/ 26640 w 67564"/>
                    <a:gd name="connsiteY9" fmla="*/ 31073 h 101726"/>
                    <a:gd name="connsiteX10" fmla="*/ 26640 w 67564"/>
                    <a:gd name="connsiteY10" fmla="*/ 101727 h 101726"/>
                    <a:gd name="connsiteX11" fmla="*/ 0 w 67564"/>
                    <a:gd name="connsiteY11" fmla="*/ 101727 h 101726"/>
                    <a:gd name="connsiteX12" fmla="*/ 0 w 67564"/>
                    <a:gd name="connsiteY12" fmla="*/ 2821 h 101726"/>
                    <a:gd name="connsiteX13" fmla="*/ 24805 w 67564"/>
                    <a:gd name="connsiteY13" fmla="*/ 2821 h 10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7564" h="101726">
                      <a:moveTo>
                        <a:pt x="24805" y="2821"/>
                      </a:moveTo>
                      <a:lnTo>
                        <a:pt x="24805" y="15178"/>
                      </a:lnTo>
                      <a:lnTo>
                        <a:pt x="25164" y="15178"/>
                      </a:lnTo>
                      <a:cubicBezTo>
                        <a:pt x="27671" y="7567"/>
                        <a:pt x="35372" y="0"/>
                        <a:pt x="43744" y="0"/>
                      </a:cubicBezTo>
                      <a:cubicBezTo>
                        <a:pt x="56326" y="0"/>
                        <a:pt x="67565" y="7253"/>
                        <a:pt x="67565" y="20686"/>
                      </a:cubicBezTo>
                      <a:lnTo>
                        <a:pt x="67565" y="101727"/>
                      </a:lnTo>
                      <a:lnTo>
                        <a:pt x="40879" y="101727"/>
                      </a:lnTo>
                      <a:lnTo>
                        <a:pt x="40879" y="31073"/>
                      </a:lnTo>
                      <a:cubicBezTo>
                        <a:pt x="40521" y="26506"/>
                        <a:pt x="38865" y="22611"/>
                        <a:pt x="33850" y="22969"/>
                      </a:cubicBezTo>
                      <a:cubicBezTo>
                        <a:pt x="29193" y="23148"/>
                        <a:pt x="26640" y="25969"/>
                        <a:pt x="26640" y="31073"/>
                      </a:cubicBezTo>
                      <a:lnTo>
                        <a:pt x="26640" y="101727"/>
                      </a:lnTo>
                      <a:lnTo>
                        <a:pt x="0" y="101727"/>
                      </a:lnTo>
                      <a:lnTo>
                        <a:pt x="0" y="2821"/>
                      </a:lnTo>
                      <a:lnTo>
                        <a:pt x="24805" y="28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6" name="手繪多邊形: 圖案 35">
                  <a:extLst>
                    <a:ext uri="{FF2B5EF4-FFF2-40B4-BE49-F238E27FC236}">
                      <a16:creationId xmlns:a16="http://schemas.microsoft.com/office/drawing/2014/main" id="{A06254B1-460A-3400-32DE-A99950AE0351}"/>
                    </a:ext>
                  </a:extLst>
                </p:cNvPr>
                <p:cNvSpPr/>
                <p:nvPr/>
              </p:nvSpPr>
              <p:spPr>
                <a:xfrm>
                  <a:off x="9714467" y="1097162"/>
                  <a:ext cx="69579" cy="132486"/>
                </a:xfrm>
                <a:custGeom>
                  <a:avLst/>
                  <a:gdLst>
                    <a:gd name="connsiteX0" fmla="*/ 45 w 69579"/>
                    <a:gd name="connsiteY0" fmla="*/ 132442 h 132486"/>
                    <a:gd name="connsiteX1" fmla="*/ 45 w 69579"/>
                    <a:gd name="connsiteY1" fmla="*/ 0 h 132486"/>
                    <a:gd name="connsiteX2" fmla="*/ 67609 w 69579"/>
                    <a:gd name="connsiteY2" fmla="*/ 0 h 132486"/>
                    <a:gd name="connsiteX3" fmla="*/ 67609 w 69579"/>
                    <a:gd name="connsiteY3" fmla="*/ 26506 h 132486"/>
                    <a:gd name="connsiteX4" fmla="*/ 29507 w 69579"/>
                    <a:gd name="connsiteY4" fmla="*/ 26506 h 132486"/>
                    <a:gd name="connsiteX5" fmla="*/ 29507 w 69579"/>
                    <a:gd name="connsiteY5" fmla="*/ 50863 h 132486"/>
                    <a:gd name="connsiteX6" fmla="*/ 66400 w 69579"/>
                    <a:gd name="connsiteY6" fmla="*/ 50863 h 132486"/>
                    <a:gd name="connsiteX7" fmla="*/ 66400 w 69579"/>
                    <a:gd name="connsiteY7" fmla="*/ 77370 h 132486"/>
                    <a:gd name="connsiteX8" fmla="*/ 29507 w 69579"/>
                    <a:gd name="connsiteY8" fmla="*/ 77370 h 132486"/>
                    <a:gd name="connsiteX9" fmla="*/ 29507 w 69579"/>
                    <a:gd name="connsiteY9" fmla="*/ 105980 h 132486"/>
                    <a:gd name="connsiteX10" fmla="*/ 69579 w 69579"/>
                    <a:gd name="connsiteY10" fmla="*/ 105980 h 132486"/>
                    <a:gd name="connsiteX11" fmla="*/ 69579 w 69579"/>
                    <a:gd name="connsiteY11" fmla="*/ 132487 h 132486"/>
                    <a:gd name="connsiteX12" fmla="*/ 0 w 69579"/>
                    <a:gd name="connsiteY12" fmla="*/ 132487 h 132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9579" h="132486">
                      <a:moveTo>
                        <a:pt x="45" y="132442"/>
                      </a:moveTo>
                      <a:lnTo>
                        <a:pt x="45" y="0"/>
                      </a:lnTo>
                      <a:lnTo>
                        <a:pt x="67609" y="0"/>
                      </a:lnTo>
                      <a:lnTo>
                        <a:pt x="67609" y="26506"/>
                      </a:lnTo>
                      <a:lnTo>
                        <a:pt x="29507" y="26506"/>
                      </a:lnTo>
                      <a:lnTo>
                        <a:pt x="29507" y="50863"/>
                      </a:lnTo>
                      <a:lnTo>
                        <a:pt x="66400" y="50863"/>
                      </a:lnTo>
                      <a:lnTo>
                        <a:pt x="66400" y="77370"/>
                      </a:lnTo>
                      <a:lnTo>
                        <a:pt x="29507" y="77370"/>
                      </a:lnTo>
                      <a:lnTo>
                        <a:pt x="29507" y="105980"/>
                      </a:lnTo>
                      <a:lnTo>
                        <a:pt x="69579" y="105980"/>
                      </a:lnTo>
                      <a:lnTo>
                        <a:pt x="69579" y="132487"/>
                      </a:lnTo>
                      <a:lnTo>
                        <a:pt x="0" y="1324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7" name="手繪多邊形: 圖案 36">
                  <a:extLst>
                    <a:ext uri="{FF2B5EF4-FFF2-40B4-BE49-F238E27FC236}">
                      <a16:creationId xmlns:a16="http://schemas.microsoft.com/office/drawing/2014/main" id="{23CDD28E-5399-DC43-BD28-74591A2ED94C}"/>
                    </a:ext>
                  </a:extLst>
                </p:cNvPr>
                <p:cNvSpPr/>
                <p:nvPr/>
              </p:nvSpPr>
              <p:spPr>
                <a:xfrm>
                  <a:off x="9792150" y="1130698"/>
                  <a:ext cx="71459" cy="98861"/>
                </a:xfrm>
                <a:custGeom>
                  <a:avLst/>
                  <a:gdLst>
                    <a:gd name="connsiteX0" fmla="*/ 70788 w 71459"/>
                    <a:gd name="connsiteY0" fmla="*/ 0 h 98861"/>
                    <a:gd name="connsiteX1" fmla="*/ 49833 w 71459"/>
                    <a:gd name="connsiteY1" fmla="*/ 49431 h 98861"/>
                    <a:gd name="connsiteX2" fmla="*/ 71459 w 71459"/>
                    <a:gd name="connsiteY2" fmla="*/ 98861 h 98861"/>
                    <a:gd name="connsiteX3" fmla="*/ 44819 w 71459"/>
                    <a:gd name="connsiteY3" fmla="*/ 98861 h 98861"/>
                    <a:gd name="connsiteX4" fmla="*/ 36223 w 71459"/>
                    <a:gd name="connsiteY4" fmla="*/ 70430 h 98861"/>
                    <a:gd name="connsiteX5" fmla="*/ 35909 w 71459"/>
                    <a:gd name="connsiteY5" fmla="*/ 70430 h 98861"/>
                    <a:gd name="connsiteX6" fmla="*/ 27357 w 71459"/>
                    <a:gd name="connsiteY6" fmla="*/ 98861 h 98861"/>
                    <a:gd name="connsiteX7" fmla="*/ 0 w 71459"/>
                    <a:gd name="connsiteY7" fmla="*/ 98861 h 98861"/>
                    <a:gd name="connsiteX8" fmla="*/ 21984 w 71459"/>
                    <a:gd name="connsiteY8" fmla="*/ 49431 h 98861"/>
                    <a:gd name="connsiteX9" fmla="*/ 1030 w 71459"/>
                    <a:gd name="connsiteY9" fmla="*/ 0 h 98861"/>
                    <a:gd name="connsiteX10" fmla="*/ 27491 w 71459"/>
                    <a:gd name="connsiteY10" fmla="*/ 0 h 98861"/>
                    <a:gd name="connsiteX11" fmla="*/ 35371 w 71459"/>
                    <a:gd name="connsiteY11" fmla="*/ 27715 h 98861"/>
                    <a:gd name="connsiteX12" fmla="*/ 35685 w 71459"/>
                    <a:gd name="connsiteY12" fmla="*/ 27715 h 98861"/>
                    <a:gd name="connsiteX13" fmla="*/ 44058 w 71459"/>
                    <a:gd name="connsiteY13" fmla="*/ 0 h 98861"/>
                    <a:gd name="connsiteX14" fmla="*/ 70743 w 71459"/>
                    <a:gd name="connsiteY14" fmla="*/ 0 h 98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1459" h="98861">
                      <a:moveTo>
                        <a:pt x="70788" y="0"/>
                      </a:moveTo>
                      <a:lnTo>
                        <a:pt x="49833" y="49431"/>
                      </a:lnTo>
                      <a:lnTo>
                        <a:pt x="71459" y="98861"/>
                      </a:lnTo>
                      <a:lnTo>
                        <a:pt x="44819" y="98861"/>
                      </a:lnTo>
                      <a:lnTo>
                        <a:pt x="36223" y="70430"/>
                      </a:lnTo>
                      <a:lnTo>
                        <a:pt x="35909" y="70430"/>
                      </a:lnTo>
                      <a:lnTo>
                        <a:pt x="27357" y="98861"/>
                      </a:lnTo>
                      <a:lnTo>
                        <a:pt x="0" y="98861"/>
                      </a:lnTo>
                      <a:lnTo>
                        <a:pt x="21984" y="49431"/>
                      </a:lnTo>
                      <a:lnTo>
                        <a:pt x="1030" y="0"/>
                      </a:lnTo>
                      <a:lnTo>
                        <a:pt x="27491" y="0"/>
                      </a:lnTo>
                      <a:lnTo>
                        <a:pt x="35371" y="27715"/>
                      </a:lnTo>
                      <a:lnTo>
                        <a:pt x="35685" y="27715"/>
                      </a:lnTo>
                      <a:lnTo>
                        <a:pt x="44058" y="0"/>
                      </a:lnTo>
                      <a:lnTo>
                        <a:pt x="7074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8" name="手繪多邊形: 圖案 37">
                  <a:extLst>
                    <a:ext uri="{FF2B5EF4-FFF2-40B4-BE49-F238E27FC236}">
                      <a16:creationId xmlns:a16="http://schemas.microsoft.com/office/drawing/2014/main" id="{28EF022A-4B02-8C5C-8C27-24632AABEAC6}"/>
                    </a:ext>
                  </a:extLst>
                </p:cNvPr>
                <p:cNvSpPr/>
                <p:nvPr/>
              </p:nvSpPr>
              <p:spPr>
                <a:xfrm>
                  <a:off x="9867147" y="1102445"/>
                  <a:ext cx="49967" cy="128546"/>
                </a:xfrm>
                <a:custGeom>
                  <a:avLst/>
                  <a:gdLst>
                    <a:gd name="connsiteX0" fmla="*/ 0 w 49967"/>
                    <a:gd name="connsiteY0" fmla="*/ 48580 h 128546"/>
                    <a:gd name="connsiteX1" fmla="*/ 0 w 49967"/>
                    <a:gd name="connsiteY1" fmla="*/ 28253 h 128546"/>
                    <a:gd name="connsiteX2" fmla="*/ 10567 w 49967"/>
                    <a:gd name="connsiteY2" fmla="*/ 28253 h 128546"/>
                    <a:gd name="connsiteX3" fmla="*/ 10567 w 49967"/>
                    <a:gd name="connsiteY3" fmla="*/ 0 h 128546"/>
                    <a:gd name="connsiteX4" fmla="*/ 37208 w 49967"/>
                    <a:gd name="connsiteY4" fmla="*/ 0 h 128546"/>
                    <a:gd name="connsiteX5" fmla="*/ 37208 w 49967"/>
                    <a:gd name="connsiteY5" fmla="*/ 28253 h 128546"/>
                    <a:gd name="connsiteX6" fmla="*/ 49968 w 49967"/>
                    <a:gd name="connsiteY6" fmla="*/ 28253 h 128546"/>
                    <a:gd name="connsiteX7" fmla="*/ 49968 w 49967"/>
                    <a:gd name="connsiteY7" fmla="*/ 48580 h 128546"/>
                    <a:gd name="connsiteX8" fmla="*/ 37208 w 49967"/>
                    <a:gd name="connsiteY8" fmla="*/ 48580 h 128546"/>
                    <a:gd name="connsiteX9" fmla="*/ 37208 w 49967"/>
                    <a:gd name="connsiteY9" fmla="*/ 100652 h 128546"/>
                    <a:gd name="connsiteX10" fmla="*/ 43072 w 49967"/>
                    <a:gd name="connsiteY10" fmla="*/ 107547 h 128546"/>
                    <a:gd name="connsiteX11" fmla="*/ 49968 w 49967"/>
                    <a:gd name="connsiteY11" fmla="*/ 107189 h 128546"/>
                    <a:gd name="connsiteX12" fmla="*/ 49968 w 49967"/>
                    <a:gd name="connsiteY12" fmla="*/ 126980 h 128546"/>
                    <a:gd name="connsiteX13" fmla="*/ 32865 w 49967"/>
                    <a:gd name="connsiteY13" fmla="*/ 128547 h 128546"/>
                    <a:gd name="connsiteX14" fmla="*/ 10567 w 49967"/>
                    <a:gd name="connsiteY14" fmla="*/ 105757 h 128546"/>
                    <a:gd name="connsiteX15" fmla="*/ 10567 w 49967"/>
                    <a:gd name="connsiteY15" fmla="*/ 48535 h 128546"/>
                    <a:gd name="connsiteX16" fmla="*/ 0 w 49967"/>
                    <a:gd name="connsiteY16" fmla="*/ 48535 h 128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9967" h="128546">
                      <a:moveTo>
                        <a:pt x="0" y="48580"/>
                      </a:moveTo>
                      <a:lnTo>
                        <a:pt x="0" y="28253"/>
                      </a:lnTo>
                      <a:lnTo>
                        <a:pt x="10567" y="28253"/>
                      </a:lnTo>
                      <a:lnTo>
                        <a:pt x="10567" y="0"/>
                      </a:lnTo>
                      <a:lnTo>
                        <a:pt x="37208" y="0"/>
                      </a:lnTo>
                      <a:lnTo>
                        <a:pt x="37208" y="28253"/>
                      </a:lnTo>
                      <a:lnTo>
                        <a:pt x="49968" y="28253"/>
                      </a:lnTo>
                      <a:lnTo>
                        <a:pt x="49968" y="48580"/>
                      </a:lnTo>
                      <a:lnTo>
                        <a:pt x="37208" y="48580"/>
                      </a:lnTo>
                      <a:lnTo>
                        <a:pt x="37208" y="100652"/>
                      </a:lnTo>
                      <a:cubicBezTo>
                        <a:pt x="37208" y="106294"/>
                        <a:pt x="39581" y="107547"/>
                        <a:pt x="43072" y="107547"/>
                      </a:cubicBezTo>
                      <a:cubicBezTo>
                        <a:pt x="46073" y="107010"/>
                        <a:pt x="47102" y="107189"/>
                        <a:pt x="49968" y="107189"/>
                      </a:cubicBezTo>
                      <a:lnTo>
                        <a:pt x="49968" y="126980"/>
                      </a:lnTo>
                      <a:cubicBezTo>
                        <a:pt x="44281" y="127875"/>
                        <a:pt x="38729" y="128547"/>
                        <a:pt x="32865" y="128547"/>
                      </a:cubicBezTo>
                      <a:cubicBezTo>
                        <a:pt x="18403" y="128547"/>
                        <a:pt x="10567" y="120756"/>
                        <a:pt x="10567" y="105757"/>
                      </a:cubicBezTo>
                      <a:lnTo>
                        <a:pt x="10567" y="48535"/>
                      </a:lnTo>
                      <a:lnTo>
                        <a:pt x="0" y="485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9" name="手繪多邊形: 圖案 38">
                  <a:extLst>
                    <a:ext uri="{FF2B5EF4-FFF2-40B4-BE49-F238E27FC236}">
                      <a16:creationId xmlns:a16="http://schemas.microsoft.com/office/drawing/2014/main" id="{DA757070-C6A5-D502-54B5-07EB0B8E51BB}"/>
                    </a:ext>
                  </a:extLst>
                </p:cNvPr>
                <p:cNvSpPr/>
                <p:nvPr/>
              </p:nvSpPr>
              <p:spPr>
                <a:xfrm>
                  <a:off x="9927368" y="1127919"/>
                  <a:ext cx="71728" cy="104867"/>
                </a:xfrm>
                <a:custGeom>
                  <a:avLst/>
                  <a:gdLst>
                    <a:gd name="connsiteX0" fmla="*/ 26640 w 71728"/>
                    <a:gd name="connsiteY0" fmla="*/ 56821 h 104867"/>
                    <a:gd name="connsiteX1" fmla="*/ 26640 w 71728"/>
                    <a:gd name="connsiteY1" fmla="*/ 74149 h 104867"/>
                    <a:gd name="connsiteX2" fmla="*/ 34879 w 71728"/>
                    <a:gd name="connsiteY2" fmla="*/ 84582 h 104867"/>
                    <a:gd name="connsiteX3" fmla="*/ 44282 w 71728"/>
                    <a:gd name="connsiteY3" fmla="*/ 67433 h 104867"/>
                    <a:gd name="connsiteX4" fmla="*/ 70743 w 71728"/>
                    <a:gd name="connsiteY4" fmla="*/ 67433 h 104867"/>
                    <a:gd name="connsiteX5" fmla="*/ 35864 w 71728"/>
                    <a:gd name="connsiteY5" fmla="*/ 104864 h 104867"/>
                    <a:gd name="connsiteX6" fmla="*/ 0 w 71728"/>
                    <a:gd name="connsiteY6" fmla="*/ 74149 h 104867"/>
                    <a:gd name="connsiteX7" fmla="*/ 0 w 71728"/>
                    <a:gd name="connsiteY7" fmla="*/ 33897 h 104867"/>
                    <a:gd name="connsiteX8" fmla="*/ 35864 w 71728"/>
                    <a:gd name="connsiteY8" fmla="*/ 3 h 104867"/>
                    <a:gd name="connsiteX9" fmla="*/ 71728 w 71728"/>
                    <a:gd name="connsiteY9" fmla="*/ 28614 h 104867"/>
                    <a:gd name="connsiteX10" fmla="*/ 71728 w 71728"/>
                    <a:gd name="connsiteY10" fmla="*/ 56866 h 104867"/>
                    <a:gd name="connsiteX11" fmla="*/ 26640 w 71728"/>
                    <a:gd name="connsiteY11" fmla="*/ 56866 h 104867"/>
                    <a:gd name="connsiteX12" fmla="*/ 45088 w 71728"/>
                    <a:gd name="connsiteY12" fmla="*/ 38240 h 104867"/>
                    <a:gd name="connsiteX13" fmla="*/ 45088 w 71728"/>
                    <a:gd name="connsiteY13" fmla="*/ 28524 h 104867"/>
                    <a:gd name="connsiteX14" fmla="*/ 36043 w 71728"/>
                    <a:gd name="connsiteY14" fmla="*/ 18450 h 104867"/>
                    <a:gd name="connsiteX15" fmla="*/ 26640 w 71728"/>
                    <a:gd name="connsiteY15" fmla="*/ 31703 h 104867"/>
                    <a:gd name="connsiteX16" fmla="*/ 26640 w 71728"/>
                    <a:gd name="connsiteY16" fmla="*/ 38240 h 104867"/>
                    <a:gd name="connsiteX17" fmla="*/ 45088 w 71728"/>
                    <a:gd name="connsiteY17" fmla="*/ 38240 h 10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1728" h="104867">
                      <a:moveTo>
                        <a:pt x="26640" y="56821"/>
                      </a:moveTo>
                      <a:lnTo>
                        <a:pt x="26640" y="74149"/>
                      </a:lnTo>
                      <a:cubicBezTo>
                        <a:pt x="26640" y="79612"/>
                        <a:pt x="28969" y="84223"/>
                        <a:pt x="34879" y="84582"/>
                      </a:cubicBezTo>
                      <a:cubicBezTo>
                        <a:pt x="44774" y="85119"/>
                        <a:pt x="43744" y="75761"/>
                        <a:pt x="44282" y="67433"/>
                      </a:cubicBezTo>
                      <a:lnTo>
                        <a:pt x="70743" y="67433"/>
                      </a:lnTo>
                      <a:cubicBezTo>
                        <a:pt x="72087" y="92865"/>
                        <a:pt x="59012" y="104506"/>
                        <a:pt x="35864" y="104864"/>
                      </a:cubicBezTo>
                      <a:cubicBezTo>
                        <a:pt x="16745" y="105043"/>
                        <a:pt x="0" y="96715"/>
                        <a:pt x="0" y="74149"/>
                      </a:cubicBezTo>
                      <a:lnTo>
                        <a:pt x="0" y="33897"/>
                      </a:lnTo>
                      <a:cubicBezTo>
                        <a:pt x="0" y="8465"/>
                        <a:pt x="15269" y="182"/>
                        <a:pt x="35864" y="3"/>
                      </a:cubicBezTo>
                      <a:cubicBezTo>
                        <a:pt x="54446" y="-176"/>
                        <a:pt x="71728" y="7257"/>
                        <a:pt x="71728" y="28614"/>
                      </a:cubicBezTo>
                      <a:lnTo>
                        <a:pt x="71728" y="56866"/>
                      </a:lnTo>
                      <a:lnTo>
                        <a:pt x="26640" y="56866"/>
                      </a:lnTo>
                      <a:close/>
                      <a:moveTo>
                        <a:pt x="45088" y="38240"/>
                      </a:moveTo>
                      <a:lnTo>
                        <a:pt x="45088" y="28524"/>
                      </a:lnTo>
                      <a:cubicBezTo>
                        <a:pt x="45088" y="24987"/>
                        <a:pt x="42939" y="18450"/>
                        <a:pt x="36043" y="18450"/>
                      </a:cubicBezTo>
                      <a:cubicBezTo>
                        <a:pt x="28522" y="18450"/>
                        <a:pt x="26640" y="24808"/>
                        <a:pt x="26640" y="31703"/>
                      </a:cubicBezTo>
                      <a:lnTo>
                        <a:pt x="26640" y="38240"/>
                      </a:lnTo>
                      <a:lnTo>
                        <a:pt x="45088" y="382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0" name="手繪多邊形: 圖案 39">
                  <a:extLst>
                    <a:ext uri="{FF2B5EF4-FFF2-40B4-BE49-F238E27FC236}">
                      <a16:creationId xmlns:a16="http://schemas.microsoft.com/office/drawing/2014/main" id="{3B36FBBD-124A-E85C-2117-76655D53A0F2}"/>
                    </a:ext>
                  </a:extLst>
                </p:cNvPr>
                <p:cNvSpPr/>
                <p:nvPr/>
              </p:nvSpPr>
              <p:spPr>
                <a:xfrm>
                  <a:off x="10011902" y="1127877"/>
                  <a:ext cx="45759" cy="101726"/>
                </a:xfrm>
                <a:custGeom>
                  <a:avLst/>
                  <a:gdLst>
                    <a:gd name="connsiteX0" fmla="*/ 24804 w 45759"/>
                    <a:gd name="connsiteY0" fmla="*/ 2821 h 101726"/>
                    <a:gd name="connsiteX1" fmla="*/ 24804 w 45759"/>
                    <a:gd name="connsiteY1" fmla="*/ 17820 h 101726"/>
                    <a:gd name="connsiteX2" fmla="*/ 25163 w 45759"/>
                    <a:gd name="connsiteY2" fmla="*/ 17820 h 101726"/>
                    <a:gd name="connsiteX3" fmla="*/ 45759 w 45759"/>
                    <a:gd name="connsiteY3" fmla="*/ 0 h 101726"/>
                    <a:gd name="connsiteX4" fmla="*/ 45759 w 45759"/>
                    <a:gd name="connsiteY4" fmla="*/ 31790 h 101726"/>
                    <a:gd name="connsiteX5" fmla="*/ 37699 w 45759"/>
                    <a:gd name="connsiteY5" fmla="*/ 31073 h 101726"/>
                    <a:gd name="connsiteX6" fmla="*/ 26640 w 45759"/>
                    <a:gd name="connsiteY6" fmla="*/ 40789 h 101726"/>
                    <a:gd name="connsiteX7" fmla="*/ 26640 w 45759"/>
                    <a:gd name="connsiteY7" fmla="*/ 101727 h 101726"/>
                    <a:gd name="connsiteX8" fmla="*/ 0 w 45759"/>
                    <a:gd name="connsiteY8" fmla="*/ 101727 h 101726"/>
                    <a:gd name="connsiteX9" fmla="*/ 0 w 45759"/>
                    <a:gd name="connsiteY9" fmla="*/ 2821 h 101726"/>
                    <a:gd name="connsiteX10" fmla="*/ 24804 w 45759"/>
                    <a:gd name="connsiteY10" fmla="*/ 2821 h 10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759" h="101726">
                      <a:moveTo>
                        <a:pt x="24804" y="2821"/>
                      </a:moveTo>
                      <a:lnTo>
                        <a:pt x="24804" y="17820"/>
                      </a:lnTo>
                      <a:lnTo>
                        <a:pt x="25163" y="17820"/>
                      </a:lnTo>
                      <a:cubicBezTo>
                        <a:pt x="28207" y="7209"/>
                        <a:pt x="34700" y="0"/>
                        <a:pt x="45759" y="0"/>
                      </a:cubicBezTo>
                      <a:lnTo>
                        <a:pt x="45759" y="31790"/>
                      </a:lnTo>
                      <a:cubicBezTo>
                        <a:pt x="43072" y="31252"/>
                        <a:pt x="40386" y="31073"/>
                        <a:pt x="37699" y="31073"/>
                      </a:cubicBezTo>
                      <a:cubicBezTo>
                        <a:pt x="30133" y="31073"/>
                        <a:pt x="27177" y="32685"/>
                        <a:pt x="26640" y="40789"/>
                      </a:cubicBezTo>
                      <a:lnTo>
                        <a:pt x="26640" y="101727"/>
                      </a:lnTo>
                      <a:lnTo>
                        <a:pt x="0" y="101727"/>
                      </a:lnTo>
                      <a:lnTo>
                        <a:pt x="0" y="2821"/>
                      </a:lnTo>
                      <a:lnTo>
                        <a:pt x="24804" y="28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1" name="手繪多邊形: 圖案 40">
                  <a:extLst>
                    <a:ext uri="{FF2B5EF4-FFF2-40B4-BE49-F238E27FC236}">
                      <a16:creationId xmlns:a16="http://schemas.microsoft.com/office/drawing/2014/main" id="{83F75042-4CCA-E6AA-022A-AD97E2E16848}"/>
                    </a:ext>
                  </a:extLst>
                </p:cNvPr>
                <p:cNvSpPr/>
                <p:nvPr/>
              </p:nvSpPr>
              <p:spPr>
                <a:xfrm>
                  <a:off x="10068899" y="1127877"/>
                  <a:ext cx="67563" cy="101726"/>
                </a:xfrm>
                <a:custGeom>
                  <a:avLst/>
                  <a:gdLst>
                    <a:gd name="connsiteX0" fmla="*/ 24850 w 67563"/>
                    <a:gd name="connsiteY0" fmla="*/ 2821 h 101726"/>
                    <a:gd name="connsiteX1" fmla="*/ 24850 w 67563"/>
                    <a:gd name="connsiteY1" fmla="*/ 15178 h 101726"/>
                    <a:gd name="connsiteX2" fmla="*/ 25163 w 67563"/>
                    <a:gd name="connsiteY2" fmla="*/ 15178 h 101726"/>
                    <a:gd name="connsiteX3" fmla="*/ 43789 w 67563"/>
                    <a:gd name="connsiteY3" fmla="*/ 0 h 101726"/>
                    <a:gd name="connsiteX4" fmla="*/ 67563 w 67563"/>
                    <a:gd name="connsiteY4" fmla="*/ 20686 h 101726"/>
                    <a:gd name="connsiteX5" fmla="*/ 67563 w 67563"/>
                    <a:gd name="connsiteY5" fmla="*/ 101727 h 101726"/>
                    <a:gd name="connsiteX6" fmla="*/ 40923 w 67563"/>
                    <a:gd name="connsiteY6" fmla="*/ 101727 h 101726"/>
                    <a:gd name="connsiteX7" fmla="*/ 40923 w 67563"/>
                    <a:gd name="connsiteY7" fmla="*/ 31073 h 101726"/>
                    <a:gd name="connsiteX8" fmla="*/ 33893 w 67563"/>
                    <a:gd name="connsiteY8" fmla="*/ 22969 h 101726"/>
                    <a:gd name="connsiteX9" fmla="*/ 26685 w 67563"/>
                    <a:gd name="connsiteY9" fmla="*/ 31073 h 101726"/>
                    <a:gd name="connsiteX10" fmla="*/ 26685 w 67563"/>
                    <a:gd name="connsiteY10" fmla="*/ 101727 h 101726"/>
                    <a:gd name="connsiteX11" fmla="*/ 0 w 67563"/>
                    <a:gd name="connsiteY11" fmla="*/ 101727 h 101726"/>
                    <a:gd name="connsiteX12" fmla="*/ 0 w 67563"/>
                    <a:gd name="connsiteY12" fmla="*/ 2821 h 101726"/>
                    <a:gd name="connsiteX13" fmla="*/ 24805 w 67563"/>
                    <a:gd name="connsiteY13" fmla="*/ 2821 h 10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7563" h="101726">
                      <a:moveTo>
                        <a:pt x="24850" y="2821"/>
                      </a:moveTo>
                      <a:lnTo>
                        <a:pt x="24850" y="15178"/>
                      </a:lnTo>
                      <a:lnTo>
                        <a:pt x="25163" y="15178"/>
                      </a:lnTo>
                      <a:cubicBezTo>
                        <a:pt x="27670" y="7567"/>
                        <a:pt x="35371" y="0"/>
                        <a:pt x="43789" y="0"/>
                      </a:cubicBezTo>
                      <a:cubicBezTo>
                        <a:pt x="56370" y="0"/>
                        <a:pt x="67563" y="7253"/>
                        <a:pt x="67563" y="20686"/>
                      </a:cubicBezTo>
                      <a:lnTo>
                        <a:pt x="67563" y="101727"/>
                      </a:lnTo>
                      <a:lnTo>
                        <a:pt x="40923" y="101727"/>
                      </a:lnTo>
                      <a:lnTo>
                        <a:pt x="40923" y="31073"/>
                      </a:lnTo>
                      <a:cubicBezTo>
                        <a:pt x="40565" y="26506"/>
                        <a:pt x="38908" y="22611"/>
                        <a:pt x="33893" y="22969"/>
                      </a:cubicBezTo>
                      <a:cubicBezTo>
                        <a:pt x="29193" y="23148"/>
                        <a:pt x="26685" y="25969"/>
                        <a:pt x="26685" y="31073"/>
                      </a:cubicBezTo>
                      <a:lnTo>
                        <a:pt x="26685" y="101727"/>
                      </a:lnTo>
                      <a:lnTo>
                        <a:pt x="0" y="101727"/>
                      </a:lnTo>
                      <a:lnTo>
                        <a:pt x="0" y="2821"/>
                      </a:lnTo>
                      <a:lnTo>
                        <a:pt x="24805" y="28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2" name="手繪多邊形: 圖案 41">
                  <a:extLst>
                    <a:ext uri="{FF2B5EF4-FFF2-40B4-BE49-F238E27FC236}">
                      <a16:creationId xmlns:a16="http://schemas.microsoft.com/office/drawing/2014/main" id="{D57ED139-C754-F679-2A9D-B2931535577F}"/>
                    </a:ext>
                  </a:extLst>
                </p:cNvPr>
                <p:cNvSpPr/>
                <p:nvPr/>
              </p:nvSpPr>
              <p:spPr>
                <a:xfrm>
                  <a:off x="10148641" y="1127832"/>
                  <a:ext cx="75220" cy="104905"/>
                </a:xfrm>
                <a:custGeom>
                  <a:avLst/>
                  <a:gdLst>
                    <a:gd name="connsiteX0" fmla="*/ 47416 w 75220"/>
                    <a:gd name="connsiteY0" fmla="*/ 92906 h 104905"/>
                    <a:gd name="connsiteX1" fmla="*/ 24448 w 75220"/>
                    <a:gd name="connsiteY1" fmla="*/ 104906 h 104905"/>
                    <a:gd name="connsiteX2" fmla="*/ 0 w 75220"/>
                    <a:gd name="connsiteY2" fmla="*/ 78400 h 104905"/>
                    <a:gd name="connsiteX3" fmla="*/ 23283 w 75220"/>
                    <a:gd name="connsiteY3" fmla="*/ 44864 h 104905"/>
                    <a:gd name="connsiteX4" fmla="*/ 46386 w 75220"/>
                    <a:gd name="connsiteY4" fmla="*/ 28969 h 104905"/>
                    <a:gd name="connsiteX5" fmla="*/ 38014 w 75220"/>
                    <a:gd name="connsiteY5" fmla="*/ 18716 h 104905"/>
                    <a:gd name="connsiteX6" fmla="*/ 27806 w 75220"/>
                    <a:gd name="connsiteY6" fmla="*/ 34073 h 104905"/>
                    <a:gd name="connsiteX7" fmla="*/ 1119 w 75220"/>
                    <a:gd name="connsiteY7" fmla="*/ 34073 h 104905"/>
                    <a:gd name="connsiteX8" fmla="*/ 10702 w 75220"/>
                    <a:gd name="connsiteY8" fmla="*/ 7791 h 104905"/>
                    <a:gd name="connsiteX9" fmla="*/ 37163 w 75220"/>
                    <a:gd name="connsiteY9" fmla="*/ 0 h 104905"/>
                    <a:gd name="connsiteX10" fmla="*/ 73027 w 75220"/>
                    <a:gd name="connsiteY10" fmla="*/ 30178 h 104905"/>
                    <a:gd name="connsiteX11" fmla="*/ 73027 w 75220"/>
                    <a:gd name="connsiteY11" fmla="*/ 90757 h 104905"/>
                    <a:gd name="connsiteX12" fmla="*/ 75221 w 75220"/>
                    <a:gd name="connsiteY12" fmla="*/ 101727 h 104905"/>
                    <a:gd name="connsiteX13" fmla="*/ 49252 w 75220"/>
                    <a:gd name="connsiteY13" fmla="*/ 101727 h 104905"/>
                    <a:gd name="connsiteX14" fmla="*/ 47416 w 75220"/>
                    <a:gd name="connsiteY14" fmla="*/ 92906 h 104905"/>
                    <a:gd name="connsiteX15" fmla="*/ 46386 w 75220"/>
                    <a:gd name="connsiteY15" fmla="*/ 53729 h 104905"/>
                    <a:gd name="connsiteX16" fmla="*/ 32999 w 75220"/>
                    <a:gd name="connsiteY16" fmla="*/ 60982 h 104905"/>
                    <a:gd name="connsiteX17" fmla="*/ 26821 w 75220"/>
                    <a:gd name="connsiteY17" fmla="*/ 73698 h 104905"/>
                    <a:gd name="connsiteX18" fmla="*/ 36716 w 75220"/>
                    <a:gd name="connsiteY18" fmla="*/ 84310 h 104905"/>
                    <a:gd name="connsiteX19" fmla="*/ 46431 w 75220"/>
                    <a:gd name="connsiteY19" fmla="*/ 69310 h 104905"/>
                    <a:gd name="connsiteX20" fmla="*/ 46431 w 75220"/>
                    <a:gd name="connsiteY20" fmla="*/ 53774 h 104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5220" h="104905">
                      <a:moveTo>
                        <a:pt x="47416" y="92906"/>
                      </a:moveTo>
                      <a:cubicBezTo>
                        <a:pt x="40700" y="100697"/>
                        <a:pt x="35014" y="104906"/>
                        <a:pt x="24448" y="104906"/>
                      </a:cubicBezTo>
                      <a:cubicBezTo>
                        <a:pt x="9403" y="104906"/>
                        <a:pt x="0" y="94115"/>
                        <a:pt x="0" y="78400"/>
                      </a:cubicBezTo>
                      <a:cubicBezTo>
                        <a:pt x="0" y="55968"/>
                        <a:pt x="11552" y="48938"/>
                        <a:pt x="23283" y="44864"/>
                      </a:cubicBezTo>
                      <a:cubicBezTo>
                        <a:pt x="34834" y="40789"/>
                        <a:pt x="46386" y="39580"/>
                        <a:pt x="46386" y="28969"/>
                      </a:cubicBezTo>
                      <a:cubicBezTo>
                        <a:pt x="46386" y="23506"/>
                        <a:pt x="43387" y="18716"/>
                        <a:pt x="38014" y="18716"/>
                      </a:cubicBezTo>
                      <a:cubicBezTo>
                        <a:pt x="28298" y="18716"/>
                        <a:pt x="28298" y="25790"/>
                        <a:pt x="27806" y="34073"/>
                      </a:cubicBezTo>
                      <a:lnTo>
                        <a:pt x="1119" y="34073"/>
                      </a:lnTo>
                      <a:cubicBezTo>
                        <a:pt x="627" y="21715"/>
                        <a:pt x="4165" y="13253"/>
                        <a:pt x="10702" y="7791"/>
                      </a:cubicBezTo>
                      <a:cubicBezTo>
                        <a:pt x="17194" y="2328"/>
                        <a:pt x="26462" y="0"/>
                        <a:pt x="37163" y="0"/>
                      </a:cubicBezTo>
                      <a:cubicBezTo>
                        <a:pt x="63491" y="0"/>
                        <a:pt x="73027" y="8462"/>
                        <a:pt x="73027" y="30178"/>
                      </a:cubicBezTo>
                      <a:lnTo>
                        <a:pt x="73027" y="90757"/>
                      </a:lnTo>
                      <a:cubicBezTo>
                        <a:pt x="73027" y="94473"/>
                        <a:pt x="74012" y="98190"/>
                        <a:pt x="75221" y="101727"/>
                      </a:cubicBezTo>
                      <a:lnTo>
                        <a:pt x="49252" y="101727"/>
                      </a:lnTo>
                      <a:lnTo>
                        <a:pt x="47416" y="92906"/>
                      </a:lnTo>
                      <a:close/>
                      <a:moveTo>
                        <a:pt x="46386" y="53729"/>
                      </a:moveTo>
                      <a:cubicBezTo>
                        <a:pt x="41014" y="56729"/>
                        <a:pt x="36357" y="58341"/>
                        <a:pt x="32999" y="60982"/>
                      </a:cubicBezTo>
                      <a:cubicBezTo>
                        <a:pt x="29686" y="63490"/>
                        <a:pt x="26821" y="66982"/>
                        <a:pt x="26821" y="73698"/>
                      </a:cubicBezTo>
                      <a:cubicBezTo>
                        <a:pt x="26821" y="79877"/>
                        <a:pt x="30312" y="84310"/>
                        <a:pt x="36716" y="84310"/>
                      </a:cubicBezTo>
                      <a:cubicBezTo>
                        <a:pt x="44551" y="84310"/>
                        <a:pt x="46252" y="75668"/>
                        <a:pt x="46431" y="69310"/>
                      </a:cubicBezTo>
                      <a:lnTo>
                        <a:pt x="46431" y="537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3" name="手繪多邊形: 圖案 42">
                  <a:extLst>
                    <a:ext uri="{FF2B5EF4-FFF2-40B4-BE49-F238E27FC236}">
                      <a16:creationId xmlns:a16="http://schemas.microsoft.com/office/drawing/2014/main" id="{6434FE83-BC36-081F-6D84-64D3765D7EAF}"/>
                    </a:ext>
                  </a:extLst>
                </p:cNvPr>
                <p:cNvSpPr/>
                <p:nvPr/>
              </p:nvSpPr>
              <p:spPr>
                <a:xfrm>
                  <a:off x="10238503" y="1097162"/>
                  <a:ext cx="26640" cy="132441"/>
                </a:xfrm>
                <a:custGeom>
                  <a:avLst/>
                  <a:gdLst>
                    <a:gd name="connsiteX0" fmla="*/ 0 w 26640"/>
                    <a:gd name="connsiteY0" fmla="*/ 132442 h 132441"/>
                    <a:gd name="connsiteX1" fmla="*/ 0 w 26640"/>
                    <a:gd name="connsiteY1" fmla="*/ 0 h 132441"/>
                    <a:gd name="connsiteX2" fmla="*/ 26640 w 26640"/>
                    <a:gd name="connsiteY2" fmla="*/ 0 h 132441"/>
                    <a:gd name="connsiteX3" fmla="*/ 26640 w 26640"/>
                    <a:gd name="connsiteY3" fmla="*/ 132442 h 132441"/>
                    <a:gd name="connsiteX4" fmla="*/ 0 w 26640"/>
                    <a:gd name="connsiteY4" fmla="*/ 132442 h 1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" h="132441">
                      <a:moveTo>
                        <a:pt x="0" y="132442"/>
                      </a:moveTo>
                      <a:lnTo>
                        <a:pt x="0" y="0"/>
                      </a:lnTo>
                      <a:lnTo>
                        <a:pt x="26640" y="0"/>
                      </a:lnTo>
                      <a:lnTo>
                        <a:pt x="26640" y="132442"/>
                      </a:lnTo>
                      <a:lnTo>
                        <a:pt x="0" y="1324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4" name="手繪多邊形: 圖案 43">
                  <a:extLst>
                    <a:ext uri="{FF2B5EF4-FFF2-40B4-BE49-F238E27FC236}">
                      <a16:creationId xmlns:a16="http://schemas.microsoft.com/office/drawing/2014/main" id="{12EA7654-BAA6-DA85-9BFE-40B4A4A40418}"/>
                    </a:ext>
                  </a:extLst>
                </p:cNvPr>
                <p:cNvSpPr/>
                <p:nvPr/>
              </p:nvSpPr>
              <p:spPr>
                <a:xfrm>
                  <a:off x="10320664" y="1097117"/>
                  <a:ext cx="76429" cy="132441"/>
                </a:xfrm>
                <a:custGeom>
                  <a:avLst/>
                  <a:gdLst>
                    <a:gd name="connsiteX0" fmla="*/ 0 w 76429"/>
                    <a:gd name="connsiteY0" fmla="*/ 0 h 132441"/>
                    <a:gd name="connsiteX1" fmla="*/ 76430 w 76429"/>
                    <a:gd name="connsiteY1" fmla="*/ 0 h 132441"/>
                    <a:gd name="connsiteX2" fmla="*/ 76430 w 76429"/>
                    <a:gd name="connsiteY2" fmla="*/ 26506 h 132441"/>
                    <a:gd name="connsiteX3" fmla="*/ 52654 w 76429"/>
                    <a:gd name="connsiteY3" fmla="*/ 26506 h 132441"/>
                    <a:gd name="connsiteX4" fmla="*/ 52654 w 76429"/>
                    <a:gd name="connsiteY4" fmla="*/ 132442 h 132441"/>
                    <a:gd name="connsiteX5" fmla="*/ 23148 w 76429"/>
                    <a:gd name="connsiteY5" fmla="*/ 132442 h 132441"/>
                    <a:gd name="connsiteX6" fmla="*/ 23148 w 76429"/>
                    <a:gd name="connsiteY6" fmla="*/ 26506 h 132441"/>
                    <a:gd name="connsiteX7" fmla="*/ 0 w 76429"/>
                    <a:gd name="connsiteY7" fmla="*/ 26506 h 132441"/>
                    <a:gd name="connsiteX8" fmla="*/ 0 w 76429"/>
                    <a:gd name="connsiteY8" fmla="*/ 0 h 1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429" h="132441">
                      <a:moveTo>
                        <a:pt x="0" y="0"/>
                      </a:moveTo>
                      <a:lnTo>
                        <a:pt x="76430" y="0"/>
                      </a:lnTo>
                      <a:lnTo>
                        <a:pt x="76430" y="26506"/>
                      </a:lnTo>
                      <a:lnTo>
                        <a:pt x="52654" y="26506"/>
                      </a:lnTo>
                      <a:lnTo>
                        <a:pt x="52654" y="132442"/>
                      </a:lnTo>
                      <a:lnTo>
                        <a:pt x="23148" y="132442"/>
                      </a:lnTo>
                      <a:lnTo>
                        <a:pt x="23148" y="26506"/>
                      </a:lnTo>
                      <a:lnTo>
                        <a:pt x="0" y="265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5" name="手繪多邊形: 圖案 44">
                  <a:extLst>
                    <a:ext uri="{FF2B5EF4-FFF2-40B4-BE49-F238E27FC236}">
                      <a16:creationId xmlns:a16="http://schemas.microsoft.com/office/drawing/2014/main" id="{8F94C0B6-1BAA-CE9C-3392-899C1A4DE1C5}"/>
                    </a:ext>
                  </a:extLst>
                </p:cNvPr>
                <p:cNvSpPr/>
                <p:nvPr/>
              </p:nvSpPr>
              <p:spPr>
                <a:xfrm>
                  <a:off x="10395482" y="1127877"/>
                  <a:ext cx="45803" cy="101726"/>
                </a:xfrm>
                <a:custGeom>
                  <a:avLst/>
                  <a:gdLst>
                    <a:gd name="connsiteX0" fmla="*/ 24805 w 45803"/>
                    <a:gd name="connsiteY0" fmla="*/ 2821 h 101726"/>
                    <a:gd name="connsiteX1" fmla="*/ 24805 w 45803"/>
                    <a:gd name="connsiteY1" fmla="*/ 17820 h 101726"/>
                    <a:gd name="connsiteX2" fmla="*/ 25163 w 45803"/>
                    <a:gd name="connsiteY2" fmla="*/ 17820 h 101726"/>
                    <a:gd name="connsiteX3" fmla="*/ 45804 w 45803"/>
                    <a:gd name="connsiteY3" fmla="*/ 0 h 101726"/>
                    <a:gd name="connsiteX4" fmla="*/ 45804 w 45803"/>
                    <a:gd name="connsiteY4" fmla="*/ 31790 h 101726"/>
                    <a:gd name="connsiteX5" fmla="*/ 37744 w 45803"/>
                    <a:gd name="connsiteY5" fmla="*/ 31073 h 101726"/>
                    <a:gd name="connsiteX6" fmla="*/ 26685 w 45803"/>
                    <a:gd name="connsiteY6" fmla="*/ 40789 h 101726"/>
                    <a:gd name="connsiteX7" fmla="*/ 26685 w 45803"/>
                    <a:gd name="connsiteY7" fmla="*/ 101727 h 101726"/>
                    <a:gd name="connsiteX8" fmla="*/ 0 w 45803"/>
                    <a:gd name="connsiteY8" fmla="*/ 101727 h 101726"/>
                    <a:gd name="connsiteX9" fmla="*/ 0 w 45803"/>
                    <a:gd name="connsiteY9" fmla="*/ 2821 h 101726"/>
                    <a:gd name="connsiteX10" fmla="*/ 24805 w 45803"/>
                    <a:gd name="connsiteY10" fmla="*/ 2821 h 10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803" h="101726">
                      <a:moveTo>
                        <a:pt x="24805" y="2821"/>
                      </a:moveTo>
                      <a:lnTo>
                        <a:pt x="24805" y="17820"/>
                      </a:lnTo>
                      <a:lnTo>
                        <a:pt x="25163" y="17820"/>
                      </a:lnTo>
                      <a:cubicBezTo>
                        <a:pt x="28163" y="7209"/>
                        <a:pt x="34700" y="0"/>
                        <a:pt x="45804" y="0"/>
                      </a:cubicBezTo>
                      <a:lnTo>
                        <a:pt x="45804" y="31790"/>
                      </a:lnTo>
                      <a:cubicBezTo>
                        <a:pt x="43117" y="31252"/>
                        <a:pt x="40431" y="31073"/>
                        <a:pt x="37744" y="31073"/>
                      </a:cubicBezTo>
                      <a:cubicBezTo>
                        <a:pt x="30223" y="31073"/>
                        <a:pt x="27178" y="32685"/>
                        <a:pt x="26685" y="40789"/>
                      </a:cubicBezTo>
                      <a:lnTo>
                        <a:pt x="26685" y="101727"/>
                      </a:lnTo>
                      <a:lnTo>
                        <a:pt x="0" y="101727"/>
                      </a:lnTo>
                      <a:lnTo>
                        <a:pt x="0" y="2821"/>
                      </a:lnTo>
                      <a:lnTo>
                        <a:pt x="24805" y="28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6" name="手繪多邊形: 圖案 45">
                  <a:extLst>
                    <a:ext uri="{FF2B5EF4-FFF2-40B4-BE49-F238E27FC236}">
                      <a16:creationId xmlns:a16="http://schemas.microsoft.com/office/drawing/2014/main" id="{15963A43-F14B-0B4E-D086-E967030ACB64}"/>
                    </a:ext>
                  </a:extLst>
                </p:cNvPr>
                <p:cNvSpPr/>
                <p:nvPr/>
              </p:nvSpPr>
              <p:spPr>
                <a:xfrm>
                  <a:off x="10448271" y="1127832"/>
                  <a:ext cx="75265" cy="104905"/>
                </a:xfrm>
                <a:custGeom>
                  <a:avLst/>
                  <a:gdLst>
                    <a:gd name="connsiteX0" fmla="*/ 47505 w 75265"/>
                    <a:gd name="connsiteY0" fmla="*/ 92906 h 104905"/>
                    <a:gd name="connsiteX1" fmla="*/ 24491 w 75265"/>
                    <a:gd name="connsiteY1" fmla="*/ 104906 h 104905"/>
                    <a:gd name="connsiteX2" fmla="*/ 0 w 75265"/>
                    <a:gd name="connsiteY2" fmla="*/ 78400 h 104905"/>
                    <a:gd name="connsiteX3" fmla="*/ 23327 w 75265"/>
                    <a:gd name="connsiteY3" fmla="*/ 44864 h 104905"/>
                    <a:gd name="connsiteX4" fmla="*/ 46430 w 75265"/>
                    <a:gd name="connsiteY4" fmla="*/ 28969 h 104905"/>
                    <a:gd name="connsiteX5" fmla="*/ 38103 w 75265"/>
                    <a:gd name="connsiteY5" fmla="*/ 18716 h 104905"/>
                    <a:gd name="connsiteX6" fmla="*/ 27849 w 75265"/>
                    <a:gd name="connsiteY6" fmla="*/ 34073 h 104905"/>
                    <a:gd name="connsiteX7" fmla="*/ 1164 w 75265"/>
                    <a:gd name="connsiteY7" fmla="*/ 34073 h 104905"/>
                    <a:gd name="connsiteX8" fmla="*/ 10701 w 75265"/>
                    <a:gd name="connsiteY8" fmla="*/ 7791 h 104905"/>
                    <a:gd name="connsiteX9" fmla="*/ 37208 w 75265"/>
                    <a:gd name="connsiteY9" fmla="*/ 0 h 104905"/>
                    <a:gd name="connsiteX10" fmla="*/ 73072 w 75265"/>
                    <a:gd name="connsiteY10" fmla="*/ 30178 h 104905"/>
                    <a:gd name="connsiteX11" fmla="*/ 73072 w 75265"/>
                    <a:gd name="connsiteY11" fmla="*/ 90757 h 104905"/>
                    <a:gd name="connsiteX12" fmla="*/ 75266 w 75265"/>
                    <a:gd name="connsiteY12" fmla="*/ 101727 h 104905"/>
                    <a:gd name="connsiteX13" fmla="*/ 49296 w 75265"/>
                    <a:gd name="connsiteY13" fmla="*/ 101727 h 104905"/>
                    <a:gd name="connsiteX14" fmla="*/ 47460 w 75265"/>
                    <a:gd name="connsiteY14" fmla="*/ 92906 h 104905"/>
                    <a:gd name="connsiteX15" fmla="*/ 46475 w 75265"/>
                    <a:gd name="connsiteY15" fmla="*/ 53729 h 104905"/>
                    <a:gd name="connsiteX16" fmla="*/ 33043 w 75265"/>
                    <a:gd name="connsiteY16" fmla="*/ 60982 h 104905"/>
                    <a:gd name="connsiteX17" fmla="*/ 26820 w 75265"/>
                    <a:gd name="connsiteY17" fmla="*/ 73698 h 104905"/>
                    <a:gd name="connsiteX18" fmla="*/ 36759 w 75265"/>
                    <a:gd name="connsiteY18" fmla="*/ 84310 h 104905"/>
                    <a:gd name="connsiteX19" fmla="*/ 46475 w 75265"/>
                    <a:gd name="connsiteY19" fmla="*/ 69310 h 104905"/>
                    <a:gd name="connsiteX20" fmla="*/ 46475 w 75265"/>
                    <a:gd name="connsiteY20" fmla="*/ 53774 h 104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5265" h="104905">
                      <a:moveTo>
                        <a:pt x="47505" y="92906"/>
                      </a:moveTo>
                      <a:cubicBezTo>
                        <a:pt x="40789" y="100697"/>
                        <a:pt x="35102" y="104906"/>
                        <a:pt x="24491" y="104906"/>
                      </a:cubicBezTo>
                      <a:cubicBezTo>
                        <a:pt x="9402" y="104906"/>
                        <a:pt x="0" y="94115"/>
                        <a:pt x="0" y="78400"/>
                      </a:cubicBezTo>
                      <a:cubicBezTo>
                        <a:pt x="0" y="55968"/>
                        <a:pt x="11551" y="48938"/>
                        <a:pt x="23327" y="44864"/>
                      </a:cubicBezTo>
                      <a:cubicBezTo>
                        <a:pt x="34879" y="40789"/>
                        <a:pt x="46430" y="39580"/>
                        <a:pt x="46430" y="28969"/>
                      </a:cubicBezTo>
                      <a:cubicBezTo>
                        <a:pt x="46430" y="23506"/>
                        <a:pt x="43431" y="18716"/>
                        <a:pt x="38103" y="18716"/>
                      </a:cubicBezTo>
                      <a:cubicBezTo>
                        <a:pt x="28386" y="18716"/>
                        <a:pt x="28386" y="25790"/>
                        <a:pt x="27849" y="34073"/>
                      </a:cubicBezTo>
                      <a:lnTo>
                        <a:pt x="1164" y="34073"/>
                      </a:lnTo>
                      <a:cubicBezTo>
                        <a:pt x="671" y="21715"/>
                        <a:pt x="4209" y="13253"/>
                        <a:pt x="10701" y="7791"/>
                      </a:cubicBezTo>
                      <a:cubicBezTo>
                        <a:pt x="17237" y="2328"/>
                        <a:pt x="26461" y="0"/>
                        <a:pt x="37208" y="0"/>
                      </a:cubicBezTo>
                      <a:cubicBezTo>
                        <a:pt x="63534" y="0"/>
                        <a:pt x="73072" y="8462"/>
                        <a:pt x="73072" y="30178"/>
                      </a:cubicBezTo>
                      <a:lnTo>
                        <a:pt x="73072" y="90757"/>
                      </a:lnTo>
                      <a:cubicBezTo>
                        <a:pt x="73072" y="94473"/>
                        <a:pt x="74057" y="98190"/>
                        <a:pt x="75266" y="101727"/>
                      </a:cubicBezTo>
                      <a:lnTo>
                        <a:pt x="49296" y="101727"/>
                      </a:lnTo>
                      <a:lnTo>
                        <a:pt x="47460" y="92906"/>
                      </a:lnTo>
                      <a:close/>
                      <a:moveTo>
                        <a:pt x="46475" y="53729"/>
                      </a:moveTo>
                      <a:cubicBezTo>
                        <a:pt x="41102" y="56729"/>
                        <a:pt x="36446" y="58341"/>
                        <a:pt x="33043" y="60982"/>
                      </a:cubicBezTo>
                      <a:cubicBezTo>
                        <a:pt x="29730" y="63490"/>
                        <a:pt x="26820" y="66982"/>
                        <a:pt x="26820" y="73698"/>
                      </a:cubicBezTo>
                      <a:cubicBezTo>
                        <a:pt x="26820" y="79877"/>
                        <a:pt x="30357" y="84310"/>
                        <a:pt x="36759" y="84310"/>
                      </a:cubicBezTo>
                      <a:cubicBezTo>
                        <a:pt x="44595" y="84310"/>
                        <a:pt x="46296" y="75668"/>
                        <a:pt x="46475" y="69310"/>
                      </a:cubicBezTo>
                      <a:lnTo>
                        <a:pt x="46475" y="537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7" name="手繪多邊形: 圖案 46">
                  <a:extLst>
                    <a:ext uri="{FF2B5EF4-FFF2-40B4-BE49-F238E27FC236}">
                      <a16:creationId xmlns:a16="http://schemas.microsoft.com/office/drawing/2014/main" id="{3B4CBC3F-EB75-AD7B-8D43-6EDC2D41BB3E}"/>
                    </a:ext>
                  </a:extLst>
                </p:cNvPr>
                <p:cNvSpPr/>
                <p:nvPr/>
              </p:nvSpPr>
              <p:spPr>
                <a:xfrm>
                  <a:off x="10535042" y="1097117"/>
                  <a:ext cx="69220" cy="135665"/>
                </a:xfrm>
                <a:custGeom>
                  <a:avLst/>
                  <a:gdLst>
                    <a:gd name="connsiteX0" fmla="*/ 44417 w 69220"/>
                    <a:gd name="connsiteY0" fmla="*/ 132487 h 135665"/>
                    <a:gd name="connsiteX1" fmla="*/ 44417 w 69220"/>
                    <a:gd name="connsiteY1" fmla="*/ 121025 h 135665"/>
                    <a:gd name="connsiteX2" fmla="*/ 44058 w 69220"/>
                    <a:gd name="connsiteY2" fmla="*/ 121025 h 135665"/>
                    <a:gd name="connsiteX3" fmla="*/ 23282 w 69220"/>
                    <a:gd name="connsiteY3" fmla="*/ 135666 h 135665"/>
                    <a:gd name="connsiteX4" fmla="*/ 0 w 69220"/>
                    <a:gd name="connsiteY4" fmla="*/ 98906 h 135665"/>
                    <a:gd name="connsiteX5" fmla="*/ 0 w 69220"/>
                    <a:gd name="connsiteY5" fmla="*/ 64654 h 135665"/>
                    <a:gd name="connsiteX6" fmla="*/ 22790 w 69220"/>
                    <a:gd name="connsiteY6" fmla="*/ 30760 h 135665"/>
                    <a:gd name="connsiteX7" fmla="*/ 42223 w 69220"/>
                    <a:gd name="connsiteY7" fmla="*/ 42580 h 135665"/>
                    <a:gd name="connsiteX8" fmla="*/ 42580 w 69220"/>
                    <a:gd name="connsiteY8" fmla="*/ 42580 h 135665"/>
                    <a:gd name="connsiteX9" fmla="*/ 42580 w 69220"/>
                    <a:gd name="connsiteY9" fmla="*/ 0 h 135665"/>
                    <a:gd name="connsiteX10" fmla="*/ 69221 w 69220"/>
                    <a:gd name="connsiteY10" fmla="*/ 0 h 135665"/>
                    <a:gd name="connsiteX11" fmla="*/ 69221 w 69220"/>
                    <a:gd name="connsiteY11" fmla="*/ 132442 h 135665"/>
                    <a:gd name="connsiteX12" fmla="*/ 44417 w 69220"/>
                    <a:gd name="connsiteY12" fmla="*/ 132442 h 135665"/>
                    <a:gd name="connsiteX13" fmla="*/ 26640 w 69220"/>
                    <a:gd name="connsiteY13" fmla="*/ 96802 h 135665"/>
                    <a:gd name="connsiteX14" fmla="*/ 34343 w 69220"/>
                    <a:gd name="connsiteY14" fmla="*/ 112697 h 135665"/>
                    <a:gd name="connsiteX15" fmla="*/ 42580 w 69220"/>
                    <a:gd name="connsiteY15" fmla="*/ 95548 h 135665"/>
                    <a:gd name="connsiteX16" fmla="*/ 42580 w 69220"/>
                    <a:gd name="connsiteY16" fmla="*/ 72221 h 135665"/>
                    <a:gd name="connsiteX17" fmla="*/ 34879 w 69220"/>
                    <a:gd name="connsiteY17" fmla="*/ 53684 h 135665"/>
                    <a:gd name="connsiteX18" fmla="*/ 26640 w 69220"/>
                    <a:gd name="connsiteY18" fmla="*/ 71191 h 135665"/>
                    <a:gd name="connsiteX19" fmla="*/ 26640 w 69220"/>
                    <a:gd name="connsiteY19" fmla="*/ 96802 h 135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9220" h="135665">
                      <a:moveTo>
                        <a:pt x="44417" y="132487"/>
                      </a:moveTo>
                      <a:lnTo>
                        <a:pt x="44417" y="121025"/>
                      </a:lnTo>
                      <a:lnTo>
                        <a:pt x="44058" y="121025"/>
                      </a:lnTo>
                      <a:cubicBezTo>
                        <a:pt x="39177" y="130561"/>
                        <a:pt x="31163" y="135666"/>
                        <a:pt x="23282" y="135666"/>
                      </a:cubicBezTo>
                      <a:cubicBezTo>
                        <a:pt x="3806" y="134949"/>
                        <a:pt x="0" y="115696"/>
                        <a:pt x="0" y="98906"/>
                      </a:cubicBezTo>
                      <a:lnTo>
                        <a:pt x="0" y="64654"/>
                      </a:lnTo>
                      <a:cubicBezTo>
                        <a:pt x="0" y="49117"/>
                        <a:pt x="5150" y="30760"/>
                        <a:pt x="22790" y="30760"/>
                      </a:cubicBezTo>
                      <a:cubicBezTo>
                        <a:pt x="29820" y="30760"/>
                        <a:pt x="36715" y="33939"/>
                        <a:pt x="42223" y="42580"/>
                      </a:cubicBezTo>
                      <a:lnTo>
                        <a:pt x="42580" y="42580"/>
                      </a:lnTo>
                      <a:lnTo>
                        <a:pt x="42580" y="0"/>
                      </a:lnTo>
                      <a:lnTo>
                        <a:pt x="69221" y="0"/>
                      </a:lnTo>
                      <a:lnTo>
                        <a:pt x="69221" y="132442"/>
                      </a:lnTo>
                      <a:lnTo>
                        <a:pt x="44417" y="132442"/>
                      </a:lnTo>
                      <a:close/>
                      <a:moveTo>
                        <a:pt x="26640" y="96802"/>
                      </a:moveTo>
                      <a:cubicBezTo>
                        <a:pt x="26640" y="102622"/>
                        <a:pt x="26640" y="112697"/>
                        <a:pt x="34343" y="112697"/>
                      </a:cubicBezTo>
                      <a:cubicBezTo>
                        <a:pt x="41595" y="112697"/>
                        <a:pt x="42580" y="105085"/>
                        <a:pt x="42580" y="95548"/>
                      </a:cubicBezTo>
                      <a:lnTo>
                        <a:pt x="42580" y="72221"/>
                      </a:lnTo>
                      <a:cubicBezTo>
                        <a:pt x="42580" y="63758"/>
                        <a:pt x="41371" y="53505"/>
                        <a:pt x="34879" y="53684"/>
                      </a:cubicBezTo>
                      <a:cubicBezTo>
                        <a:pt x="26283" y="53684"/>
                        <a:pt x="26640" y="64833"/>
                        <a:pt x="26640" y="71191"/>
                      </a:cubicBezTo>
                      <a:lnTo>
                        <a:pt x="26640" y="9680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8" name="手繪多邊形: 圖案 47">
                  <a:extLst>
                    <a:ext uri="{FF2B5EF4-FFF2-40B4-BE49-F238E27FC236}">
                      <a16:creationId xmlns:a16="http://schemas.microsoft.com/office/drawing/2014/main" id="{E5B74644-674E-E811-EDAC-819388A56FFF}"/>
                    </a:ext>
                  </a:extLst>
                </p:cNvPr>
                <p:cNvSpPr/>
                <p:nvPr/>
              </p:nvSpPr>
              <p:spPr>
                <a:xfrm>
                  <a:off x="10618368" y="1127919"/>
                  <a:ext cx="71773" cy="104867"/>
                </a:xfrm>
                <a:custGeom>
                  <a:avLst/>
                  <a:gdLst>
                    <a:gd name="connsiteX0" fmla="*/ 26685 w 71773"/>
                    <a:gd name="connsiteY0" fmla="*/ 56821 h 104867"/>
                    <a:gd name="connsiteX1" fmla="*/ 26685 w 71773"/>
                    <a:gd name="connsiteY1" fmla="*/ 74149 h 104867"/>
                    <a:gd name="connsiteX2" fmla="*/ 34879 w 71773"/>
                    <a:gd name="connsiteY2" fmla="*/ 84582 h 104867"/>
                    <a:gd name="connsiteX3" fmla="*/ 44281 w 71773"/>
                    <a:gd name="connsiteY3" fmla="*/ 67433 h 104867"/>
                    <a:gd name="connsiteX4" fmla="*/ 70743 w 71773"/>
                    <a:gd name="connsiteY4" fmla="*/ 67433 h 104867"/>
                    <a:gd name="connsiteX5" fmla="*/ 35864 w 71773"/>
                    <a:gd name="connsiteY5" fmla="*/ 104864 h 104867"/>
                    <a:gd name="connsiteX6" fmla="*/ 0 w 71773"/>
                    <a:gd name="connsiteY6" fmla="*/ 74149 h 104867"/>
                    <a:gd name="connsiteX7" fmla="*/ 0 w 71773"/>
                    <a:gd name="connsiteY7" fmla="*/ 33897 h 104867"/>
                    <a:gd name="connsiteX8" fmla="*/ 35864 w 71773"/>
                    <a:gd name="connsiteY8" fmla="*/ 3 h 104867"/>
                    <a:gd name="connsiteX9" fmla="*/ 71773 w 71773"/>
                    <a:gd name="connsiteY9" fmla="*/ 28614 h 104867"/>
                    <a:gd name="connsiteX10" fmla="*/ 71773 w 71773"/>
                    <a:gd name="connsiteY10" fmla="*/ 56866 h 104867"/>
                    <a:gd name="connsiteX11" fmla="*/ 26685 w 71773"/>
                    <a:gd name="connsiteY11" fmla="*/ 56866 h 104867"/>
                    <a:gd name="connsiteX12" fmla="*/ 45088 w 71773"/>
                    <a:gd name="connsiteY12" fmla="*/ 38240 h 104867"/>
                    <a:gd name="connsiteX13" fmla="*/ 45088 w 71773"/>
                    <a:gd name="connsiteY13" fmla="*/ 28524 h 104867"/>
                    <a:gd name="connsiteX14" fmla="*/ 36043 w 71773"/>
                    <a:gd name="connsiteY14" fmla="*/ 18450 h 104867"/>
                    <a:gd name="connsiteX15" fmla="*/ 26640 w 71773"/>
                    <a:gd name="connsiteY15" fmla="*/ 31703 h 104867"/>
                    <a:gd name="connsiteX16" fmla="*/ 26640 w 71773"/>
                    <a:gd name="connsiteY16" fmla="*/ 38240 h 104867"/>
                    <a:gd name="connsiteX17" fmla="*/ 45088 w 71773"/>
                    <a:gd name="connsiteY17" fmla="*/ 38240 h 10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1773" h="104867">
                      <a:moveTo>
                        <a:pt x="26685" y="56821"/>
                      </a:moveTo>
                      <a:lnTo>
                        <a:pt x="26685" y="74149"/>
                      </a:lnTo>
                      <a:cubicBezTo>
                        <a:pt x="26685" y="79612"/>
                        <a:pt x="29014" y="84223"/>
                        <a:pt x="34879" y="84582"/>
                      </a:cubicBezTo>
                      <a:cubicBezTo>
                        <a:pt x="44774" y="85119"/>
                        <a:pt x="43789" y="75761"/>
                        <a:pt x="44281" y="67433"/>
                      </a:cubicBezTo>
                      <a:lnTo>
                        <a:pt x="70743" y="67433"/>
                      </a:lnTo>
                      <a:cubicBezTo>
                        <a:pt x="72086" y="92865"/>
                        <a:pt x="59012" y="104506"/>
                        <a:pt x="35864" y="104864"/>
                      </a:cubicBezTo>
                      <a:cubicBezTo>
                        <a:pt x="16790" y="105043"/>
                        <a:pt x="0" y="96715"/>
                        <a:pt x="0" y="74149"/>
                      </a:cubicBezTo>
                      <a:lnTo>
                        <a:pt x="0" y="33897"/>
                      </a:lnTo>
                      <a:cubicBezTo>
                        <a:pt x="0" y="8465"/>
                        <a:pt x="15268" y="182"/>
                        <a:pt x="35864" y="3"/>
                      </a:cubicBezTo>
                      <a:cubicBezTo>
                        <a:pt x="54490" y="-176"/>
                        <a:pt x="71773" y="7257"/>
                        <a:pt x="71773" y="28614"/>
                      </a:cubicBezTo>
                      <a:lnTo>
                        <a:pt x="71773" y="56866"/>
                      </a:lnTo>
                      <a:lnTo>
                        <a:pt x="26685" y="56866"/>
                      </a:lnTo>
                      <a:close/>
                      <a:moveTo>
                        <a:pt x="45088" y="38240"/>
                      </a:moveTo>
                      <a:lnTo>
                        <a:pt x="45088" y="28524"/>
                      </a:lnTo>
                      <a:cubicBezTo>
                        <a:pt x="45088" y="24987"/>
                        <a:pt x="42894" y="18450"/>
                        <a:pt x="36043" y="18450"/>
                      </a:cubicBezTo>
                      <a:cubicBezTo>
                        <a:pt x="28521" y="18450"/>
                        <a:pt x="26640" y="24808"/>
                        <a:pt x="26640" y="31703"/>
                      </a:cubicBezTo>
                      <a:lnTo>
                        <a:pt x="26640" y="38240"/>
                      </a:lnTo>
                      <a:lnTo>
                        <a:pt x="45088" y="382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9" name="手繪多邊形: 圖案 48">
                  <a:extLst>
                    <a:ext uri="{FF2B5EF4-FFF2-40B4-BE49-F238E27FC236}">
                      <a16:creationId xmlns:a16="http://schemas.microsoft.com/office/drawing/2014/main" id="{8EBC184B-0597-9445-7352-56A189E9C210}"/>
                    </a:ext>
                  </a:extLst>
                </p:cNvPr>
                <p:cNvSpPr/>
                <p:nvPr/>
              </p:nvSpPr>
              <p:spPr>
                <a:xfrm>
                  <a:off x="10745481" y="1097162"/>
                  <a:ext cx="78489" cy="132441"/>
                </a:xfrm>
                <a:custGeom>
                  <a:avLst/>
                  <a:gdLst>
                    <a:gd name="connsiteX0" fmla="*/ 45 w 78489"/>
                    <a:gd name="connsiteY0" fmla="*/ 132442 h 132441"/>
                    <a:gd name="connsiteX1" fmla="*/ 45 w 78489"/>
                    <a:gd name="connsiteY1" fmla="*/ 0 h 132441"/>
                    <a:gd name="connsiteX2" fmla="*/ 32059 w 78489"/>
                    <a:gd name="connsiteY2" fmla="*/ 0 h 132441"/>
                    <a:gd name="connsiteX3" fmla="*/ 65236 w 78489"/>
                    <a:gd name="connsiteY3" fmla="*/ 6179 h 132441"/>
                    <a:gd name="connsiteX4" fmla="*/ 78489 w 78489"/>
                    <a:gd name="connsiteY4" fmla="*/ 38819 h 132441"/>
                    <a:gd name="connsiteX5" fmla="*/ 78489 w 78489"/>
                    <a:gd name="connsiteY5" fmla="*/ 97652 h 132441"/>
                    <a:gd name="connsiteX6" fmla="*/ 65907 w 78489"/>
                    <a:gd name="connsiteY6" fmla="*/ 126263 h 132441"/>
                    <a:gd name="connsiteX7" fmla="*/ 39715 w 78489"/>
                    <a:gd name="connsiteY7" fmla="*/ 132442 h 132441"/>
                    <a:gd name="connsiteX8" fmla="*/ 0 w 78489"/>
                    <a:gd name="connsiteY8" fmla="*/ 132442 h 132441"/>
                    <a:gd name="connsiteX9" fmla="*/ 29507 w 78489"/>
                    <a:gd name="connsiteY9" fmla="*/ 108577 h 132441"/>
                    <a:gd name="connsiteX10" fmla="*/ 48984 w 78489"/>
                    <a:gd name="connsiteY10" fmla="*/ 83862 h 132441"/>
                    <a:gd name="connsiteX11" fmla="*/ 48984 w 78489"/>
                    <a:gd name="connsiteY11" fmla="*/ 40610 h 132441"/>
                    <a:gd name="connsiteX12" fmla="*/ 29507 w 78489"/>
                    <a:gd name="connsiteY12" fmla="*/ 23820 h 132441"/>
                    <a:gd name="connsiteX13" fmla="*/ 29507 w 78489"/>
                    <a:gd name="connsiteY13" fmla="*/ 108577 h 1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8489" h="132441">
                      <a:moveTo>
                        <a:pt x="45" y="132442"/>
                      </a:moveTo>
                      <a:lnTo>
                        <a:pt x="45" y="0"/>
                      </a:lnTo>
                      <a:lnTo>
                        <a:pt x="32059" y="0"/>
                      </a:lnTo>
                      <a:cubicBezTo>
                        <a:pt x="42760" y="0"/>
                        <a:pt x="55700" y="358"/>
                        <a:pt x="65236" y="6179"/>
                      </a:cubicBezTo>
                      <a:cubicBezTo>
                        <a:pt x="76654" y="13208"/>
                        <a:pt x="78489" y="26103"/>
                        <a:pt x="78489" y="38819"/>
                      </a:cubicBezTo>
                      <a:lnTo>
                        <a:pt x="78489" y="97652"/>
                      </a:lnTo>
                      <a:cubicBezTo>
                        <a:pt x="78355" y="110906"/>
                        <a:pt x="74460" y="120622"/>
                        <a:pt x="65907" y="126263"/>
                      </a:cubicBezTo>
                      <a:cubicBezTo>
                        <a:pt x="58206" y="131591"/>
                        <a:pt x="48804" y="132442"/>
                        <a:pt x="39715" y="132442"/>
                      </a:cubicBezTo>
                      <a:lnTo>
                        <a:pt x="0" y="132442"/>
                      </a:lnTo>
                      <a:close/>
                      <a:moveTo>
                        <a:pt x="29507" y="108577"/>
                      </a:moveTo>
                      <a:cubicBezTo>
                        <a:pt x="49296" y="110010"/>
                        <a:pt x="49476" y="101548"/>
                        <a:pt x="48984" y="83862"/>
                      </a:cubicBezTo>
                      <a:lnTo>
                        <a:pt x="48984" y="40610"/>
                      </a:lnTo>
                      <a:cubicBezTo>
                        <a:pt x="48804" y="25074"/>
                        <a:pt x="43969" y="24178"/>
                        <a:pt x="29507" y="23820"/>
                      </a:cubicBezTo>
                      <a:lnTo>
                        <a:pt x="29507" y="1085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0" name="手繪多邊形: 圖案 49">
                  <a:extLst>
                    <a:ext uri="{FF2B5EF4-FFF2-40B4-BE49-F238E27FC236}">
                      <a16:creationId xmlns:a16="http://schemas.microsoft.com/office/drawing/2014/main" id="{27FC147F-D6E4-AE4C-FB3E-0CA3E3768F84}"/>
                    </a:ext>
                  </a:extLst>
                </p:cNvPr>
                <p:cNvSpPr/>
                <p:nvPr/>
              </p:nvSpPr>
              <p:spPr>
                <a:xfrm>
                  <a:off x="10837402" y="1127919"/>
                  <a:ext cx="71773" cy="104867"/>
                </a:xfrm>
                <a:custGeom>
                  <a:avLst/>
                  <a:gdLst>
                    <a:gd name="connsiteX0" fmla="*/ 26685 w 71773"/>
                    <a:gd name="connsiteY0" fmla="*/ 56821 h 104867"/>
                    <a:gd name="connsiteX1" fmla="*/ 26685 w 71773"/>
                    <a:gd name="connsiteY1" fmla="*/ 74149 h 104867"/>
                    <a:gd name="connsiteX2" fmla="*/ 34879 w 71773"/>
                    <a:gd name="connsiteY2" fmla="*/ 84582 h 104867"/>
                    <a:gd name="connsiteX3" fmla="*/ 44282 w 71773"/>
                    <a:gd name="connsiteY3" fmla="*/ 67433 h 104867"/>
                    <a:gd name="connsiteX4" fmla="*/ 70788 w 71773"/>
                    <a:gd name="connsiteY4" fmla="*/ 67433 h 104867"/>
                    <a:gd name="connsiteX5" fmla="*/ 35909 w 71773"/>
                    <a:gd name="connsiteY5" fmla="*/ 104864 h 104867"/>
                    <a:gd name="connsiteX6" fmla="*/ 0 w 71773"/>
                    <a:gd name="connsiteY6" fmla="*/ 74149 h 104867"/>
                    <a:gd name="connsiteX7" fmla="*/ 0 w 71773"/>
                    <a:gd name="connsiteY7" fmla="*/ 33897 h 104867"/>
                    <a:gd name="connsiteX8" fmla="*/ 35909 w 71773"/>
                    <a:gd name="connsiteY8" fmla="*/ 3 h 104867"/>
                    <a:gd name="connsiteX9" fmla="*/ 71773 w 71773"/>
                    <a:gd name="connsiteY9" fmla="*/ 28614 h 104867"/>
                    <a:gd name="connsiteX10" fmla="*/ 71773 w 71773"/>
                    <a:gd name="connsiteY10" fmla="*/ 56866 h 104867"/>
                    <a:gd name="connsiteX11" fmla="*/ 26685 w 71773"/>
                    <a:gd name="connsiteY11" fmla="*/ 56866 h 104867"/>
                    <a:gd name="connsiteX12" fmla="*/ 45088 w 71773"/>
                    <a:gd name="connsiteY12" fmla="*/ 38240 h 104867"/>
                    <a:gd name="connsiteX13" fmla="*/ 45088 w 71773"/>
                    <a:gd name="connsiteY13" fmla="*/ 28524 h 104867"/>
                    <a:gd name="connsiteX14" fmla="*/ 36043 w 71773"/>
                    <a:gd name="connsiteY14" fmla="*/ 18450 h 104867"/>
                    <a:gd name="connsiteX15" fmla="*/ 26640 w 71773"/>
                    <a:gd name="connsiteY15" fmla="*/ 31703 h 104867"/>
                    <a:gd name="connsiteX16" fmla="*/ 26640 w 71773"/>
                    <a:gd name="connsiteY16" fmla="*/ 38240 h 104867"/>
                    <a:gd name="connsiteX17" fmla="*/ 45088 w 71773"/>
                    <a:gd name="connsiteY17" fmla="*/ 38240 h 10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1773" h="104867">
                      <a:moveTo>
                        <a:pt x="26685" y="56821"/>
                      </a:moveTo>
                      <a:lnTo>
                        <a:pt x="26685" y="74149"/>
                      </a:lnTo>
                      <a:cubicBezTo>
                        <a:pt x="26685" y="79612"/>
                        <a:pt x="29014" y="84223"/>
                        <a:pt x="34879" y="84582"/>
                      </a:cubicBezTo>
                      <a:cubicBezTo>
                        <a:pt x="44774" y="85119"/>
                        <a:pt x="43789" y="75761"/>
                        <a:pt x="44282" y="67433"/>
                      </a:cubicBezTo>
                      <a:lnTo>
                        <a:pt x="70788" y="67433"/>
                      </a:lnTo>
                      <a:cubicBezTo>
                        <a:pt x="72132" y="92865"/>
                        <a:pt x="59012" y="104506"/>
                        <a:pt x="35909" y="104864"/>
                      </a:cubicBezTo>
                      <a:cubicBezTo>
                        <a:pt x="16790" y="105043"/>
                        <a:pt x="0" y="96715"/>
                        <a:pt x="0" y="74149"/>
                      </a:cubicBezTo>
                      <a:lnTo>
                        <a:pt x="0" y="33897"/>
                      </a:lnTo>
                      <a:cubicBezTo>
                        <a:pt x="0" y="8465"/>
                        <a:pt x="15269" y="182"/>
                        <a:pt x="35909" y="3"/>
                      </a:cubicBezTo>
                      <a:cubicBezTo>
                        <a:pt x="54490" y="-176"/>
                        <a:pt x="71773" y="7257"/>
                        <a:pt x="71773" y="28614"/>
                      </a:cubicBezTo>
                      <a:lnTo>
                        <a:pt x="71773" y="56866"/>
                      </a:lnTo>
                      <a:lnTo>
                        <a:pt x="26685" y="56866"/>
                      </a:lnTo>
                      <a:close/>
                      <a:moveTo>
                        <a:pt x="45088" y="38240"/>
                      </a:moveTo>
                      <a:lnTo>
                        <a:pt x="45088" y="28524"/>
                      </a:lnTo>
                      <a:cubicBezTo>
                        <a:pt x="45088" y="24987"/>
                        <a:pt x="42894" y="18450"/>
                        <a:pt x="36043" y="18450"/>
                      </a:cubicBezTo>
                      <a:cubicBezTo>
                        <a:pt x="28522" y="18450"/>
                        <a:pt x="26640" y="24808"/>
                        <a:pt x="26640" y="31703"/>
                      </a:cubicBezTo>
                      <a:lnTo>
                        <a:pt x="26640" y="38240"/>
                      </a:lnTo>
                      <a:lnTo>
                        <a:pt x="45088" y="382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1" name="手繪多邊形: 圖案 50">
                  <a:extLst>
                    <a:ext uri="{FF2B5EF4-FFF2-40B4-BE49-F238E27FC236}">
                      <a16:creationId xmlns:a16="http://schemas.microsoft.com/office/drawing/2014/main" id="{4AACB856-0574-93A1-3BF4-DFA87E657683}"/>
                    </a:ext>
                  </a:extLst>
                </p:cNvPr>
                <p:cNvSpPr/>
                <p:nvPr/>
              </p:nvSpPr>
              <p:spPr>
                <a:xfrm>
                  <a:off x="10916429" y="1130698"/>
                  <a:ext cx="71548" cy="98906"/>
                </a:xfrm>
                <a:custGeom>
                  <a:avLst/>
                  <a:gdLst>
                    <a:gd name="connsiteX0" fmla="*/ 35685 w 71548"/>
                    <a:gd name="connsiteY0" fmla="*/ 63937 h 98906"/>
                    <a:gd name="connsiteX1" fmla="*/ 36042 w 71548"/>
                    <a:gd name="connsiteY1" fmla="*/ 63937 h 98906"/>
                    <a:gd name="connsiteX2" fmla="*/ 45580 w 71548"/>
                    <a:gd name="connsiteY2" fmla="*/ 0 h 98906"/>
                    <a:gd name="connsiteX3" fmla="*/ 71549 w 71548"/>
                    <a:gd name="connsiteY3" fmla="*/ 0 h 98906"/>
                    <a:gd name="connsiteX4" fmla="*/ 50952 w 71548"/>
                    <a:gd name="connsiteY4" fmla="*/ 98906 h 98906"/>
                    <a:gd name="connsiteX5" fmla="*/ 20461 w 71548"/>
                    <a:gd name="connsiteY5" fmla="*/ 98906 h 98906"/>
                    <a:gd name="connsiteX6" fmla="*/ 0 w 71548"/>
                    <a:gd name="connsiteY6" fmla="*/ 0 h 98906"/>
                    <a:gd name="connsiteX7" fmla="*/ 26820 w 71548"/>
                    <a:gd name="connsiteY7" fmla="*/ 0 h 98906"/>
                    <a:gd name="connsiteX8" fmla="*/ 35730 w 71548"/>
                    <a:gd name="connsiteY8" fmla="*/ 63937 h 98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1548" h="98906">
                      <a:moveTo>
                        <a:pt x="35685" y="63937"/>
                      </a:moveTo>
                      <a:lnTo>
                        <a:pt x="36042" y="63937"/>
                      </a:lnTo>
                      <a:lnTo>
                        <a:pt x="45580" y="0"/>
                      </a:lnTo>
                      <a:lnTo>
                        <a:pt x="71549" y="0"/>
                      </a:lnTo>
                      <a:lnTo>
                        <a:pt x="50952" y="98906"/>
                      </a:lnTo>
                      <a:lnTo>
                        <a:pt x="20461" y="98906"/>
                      </a:lnTo>
                      <a:lnTo>
                        <a:pt x="0" y="0"/>
                      </a:lnTo>
                      <a:lnTo>
                        <a:pt x="26820" y="0"/>
                      </a:lnTo>
                      <a:lnTo>
                        <a:pt x="35730" y="639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2" name="手繪多邊形: 圖案 51">
                  <a:extLst>
                    <a:ext uri="{FF2B5EF4-FFF2-40B4-BE49-F238E27FC236}">
                      <a16:creationId xmlns:a16="http://schemas.microsoft.com/office/drawing/2014/main" id="{53A7DA94-784A-DF33-A0C2-66B576E96F5F}"/>
                    </a:ext>
                  </a:extLst>
                </p:cNvPr>
                <p:cNvSpPr/>
                <p:nvPr/>
              </p:nvSpPr>
              <p:spPr>
                <a:xfrm>
                  <a:off x="10995769" y="1127919"/>
                  <a:ext cx="71728" cy="104867"/>
                </a:xfrm>
                <a:custGeom>
                  <a:avLst/>
                  <a:gdLst>
                    <a:gd name="connsiteX0" fmla="*/ 26640 w 71728"/>
                    <a:gd name="connsiteY0" fmla="*/ 56821 h 104867"/>
                    <a:gd name="connsiteX1" fmla="*/ 26640 w 71728"/>
                    <a:gd name="connsiteY1" fmla="*/ 74149 h 104867"/>
                    <a:gd name="connsiteX2" fmla="*/ 34879 w 71728"/>
                    <a:gd name="connsiteY2" fmla="*/ 84582 h 104867"/>
                    <a:gd name="connsiteX3" fmla="*/ 44281 w 71728"/>
                    <a:gd name="connsiteY3" fmla="*/ 67433 h 104867"/>
                    <a:gd name="connsiteX4" fmla="*/ 70742 w 71728"/>
                    <a:gd name="connsiteY4" fmla="*/ 67433 h 104867"/>
                    <a:gd name="connsiteX5" fmla="*/ 35864 w 71728"/>
                    <a:gd name="connsiteY5" fmla="*/ 104864 h 104867"/>
                    <a:gd name="connsiteX6" fmla="*/ 0 w 71728"/>
                    <a:gd name="connsiteY6" fmla="*/ 74149 h 104867"/>
                    <a:gd name="connsiteX7" fmla="*/ 0 w 71728"/>
                    <a:gd name="connsiteY7" fmla="*/ 33897 h 104867"/>
                    <a:gd name="connsiteX8" fmla="*/ 35864 w 71728"/>
                    <a:gd name="connsiteY8" fmla="*/ 3 h 104867"/>
                    <a:gd name="connsiteX9" fmla="*/ 71728 w 71728"/>
                    <a:gd name="connsiteY9" fmla="*/ 28614 h 104867"/>
                    <a:gd name="connsiteX10" fmla="*/ 71728 w 71728"/>
                    <a:gd name="connsiteY10" fmla="*/ 56866 h 104867"/>
                    <a:gd name="connsiteX11" fmla="*/ 26640 w 71728"/>
                    <a:gd name="connsiteY11" fmla="*/ 56866 h 104867"/>
                    <a:gd name="connsiteX12" fmla="*/ 45087 w 71728"/>
                    <a:gd name="connsiteY12" fmla="*/ 38240 h 104867"/>
                    <a:gd name="connsiteX13" fmla="*/ 45087 w 71728"/>
                    <a:gd name="connsiteY13" fmla="*/ 28524 h 104867"/>
                    <a:gd name="connsiteX14" fmla="*/ 35999 w 71728"/>
                    <a:gd name="connsiteY14" fmla="*/ 18450 h 104867"/>
                    <a:gd name="connsiteX15" fmla="*/ 26596 w 71728"/>
                    <a:gd name="connsiteY15" fmla="*/ 31703 h 104867"/>
                    <a:gd name="connsiteX16" fmla="*/ 26596 w 71728"/>
                    <a:gd name="connsiteY16" fmla="*/ 38240 h 104867"/>
                    <a:gd name="connsiteX17" fmla="*/ 45042 w 71728"/>
                    <a:gd name="connsiteY17" fmla="*/ 38240 h 10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1728" h="104867">
                      <a:moveTo>
                        <a:pt x="26640" y="56821"/>
                      </a:moveTo>
                      <a:lnTo>
                        <a:pt x="26640" y="74149"/>
                      </a:lnTo>
                      <a:cubicBezTo>
                        <a:pt x="26640" y="79612"/>
                        <a:pt x="29014" y="84223"/>
                        <a:pt x="34879" y="84582"/>
                      </a:cubicBezTo>
                      <a:cubicBezTo>
                        <a:pt x="44774" y="85119"/>
                        <a:pt x="43789" y="75761"/>
                        <a:pt x="44281" y="67433"/>
                      </a:cubicBezTo>
                      <a:lnTo>
                        <a:pt x="70742" y="67433"/>
                      </a:lnTo>
                      <a:cubicBezTo>
                        <a:pt x="72086" y="92865"/>
                        <a:pt x="59012" y="104506"/>
                        <a:pt x="35864" y="104864"/>
                      </a:cubicBezTo>
                      <a:cubicBezTo>
                        <a:pt x="16745" y="105043"/>
                        <a:pt x="0" y="96715"/>
                        <a:pt x="0" y="74149"/>
                      </a:cubicBezTo>
                      <a:lnTo>
                        <a:pt x="0" y="33897"/>
                      </a:lnTo>
                      <a:cubicBezTo>
                        <a:pt x="0" y="8465"/>
                        <a:pt x="15268" y="182"/>
                        <a:pt x="35864" y="3"/>
                      </a:cubicBezTo>
                      <a:cubicBezTo>
                        <a:pt x="54490" y="-176"/>
                        <a:pt x="71728" y="7257"/>
                        <a:pt x="71728" y="28614"/>
                      </a:cubicBezTo>
                      <a:lnTo>
                        <a:pt x="71728" y="56866"/>
                      </a:lnTo>
                      <a:lnTo>
                        <a:pt x="26640" y="56866"/>
                      </a:lnTo>
                      <a:close/>
                      <a:moveTo>
                        <a:pt x="45087" y="38240"/>
                      </a:moveTo>
                      <a:lnTo>
                        <a:pt x="45087" y="28524"/>
                      </a:lnTo>
                      <a:cubicBezTo>
                        <a:pt x="45087" y="24987"/>
                        <a:pt x="42893" y="18450"/>
                        <a:pt x="35999" y="18450"/>
                      </a:cubicBezTo>
                      <a:cubicBezTo>
                        <a:pt x="28476" y="18450"/>
                        <a:pt x="26596" y="24808"/>
                        <a:pt x="26596" y="31703"/>
                      </a:cubicBezTo>
                      <a:lnTo>
                        <a:pt x="26596" y="38240"/>
                      </a:lnTo>
                      <a:lnTo>
                        <a:pt x="45042" y="382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3" name="手繪多邊形: 圖案 52">
                  <a:extLst>
                    <a:ext uri="{FF2B5EF4-FFF2-40B4-BE49-F238E27FC236}">
                      <a16:creationId xmlns:a16="http://schemas.microsoft.com/office/drawing/2014/main" id="{A1637F64-2550-9331-A357-CBB33F20C048}"/>
                    </a:ext>
                  </a:extLst>
                </p:cNvPr>
                <p:cNvSpPr/>
                <p:nvPr/>
              </p:nvSpPr>
              <p:spPr>
                <a:xfrm>
                  <a:off x="11083302" y="1097162"/>
                  <a:ext cx="26641" cy="132441"/>
                </a:xfrm>
                <a:custGeom>
                  <a:avLst/>
                  <a:gdLst>
                    <a:gd name="connsiteX0" fmla="*/ 0 w 26641"/>
                    <a:gd name="connsiteY0" fmla="*/ 132442 h 132441"/>
                    <a:gd name="connsiteX1" fmla="*/ 0 w 26641"/>
                    <a:gd name="connsiteY1" fmla="*/ 0 h 132441"/>
                    <a:gd name="connsiteX2" fmla="*/ 26641 w 26641"/>
                    <a:gd name="connsiteY2" fmla="*/ 0 h 132441"/>
                    <a:gd name="connsiteX3" fmla="*/ 26641 w 26641"/>
                    <a:gd name="connsiteY3" fmla="*/ 132442 h 132441"/>
                    <a:gd name="connsiteX4" fmla="*/ 0 w 26641"/>
                    <a:gd name="connsiteY4" fmla="*/ 132442 h 1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1" h="132441">
                      <a:moveTo>
                        <a:pt x="0" y="132442"/>
                      </a:moveTo>
                      <a:lnTo>
                        <a:pt x="0" y="0"/>
                      </a:lnTo>
                      <a:lnTo>
                        <a:pt x="26641" y="0"/>
                      </a:lnTo>
                      <a:lnTo>
                        <a:pt x="26641" y="132442"/>
                      </a:lnTo>
                      <a:lnTo>
                        <a:pt x="0" y="1324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4" name="手繪多邊形: 圖案 53">
                  <a:extLst>
                    <a:ext uri="{FF2B5EF4-FFF2-40B4-BE49-F238E27FC236}">
                      <a16:creationId xmlns:a16="http://schemas.microsoft.com/office/drawing/2014/main" id="{724CD94E-B0E2-68EA-567A-3B64ED990E6F}"/>
                    </a:ext>
                  </a:extLst>
                </p:cNvPr>
                <p:cNvSpPr/>
                <p:nvPr/>
              </p:nvSpPr>
              <p:spPr>
                <a:xfrm>
                  <a:off x="11126913" y="1127877"/>
                  <a:ext cx="69757" cy="104861"/>
                </a:xfrm>
                <a:custGeom>
                  <a:avLst/>
                  <a:gdLst>
                    <a:gd name="connsiteX0" fmla="*/ 0 w 69757"/>
                    <a:gd name="connsiteY0" fmla="*/ 33894 h 104861"/>
                    <a:gd name="connsiteX1" fmla="*/ 34878 w 69757"/>
                    <a:gd name="connsiteY1" fmla="*/ 0 h 104861"/>
                    <a:gd name="connsiteX2" fmla="*/ 69757 w 69757"/>
                    <a:gd name="connsiteY2" fmla="*/ 33894 h 104861"/>
                    <a:gd name="connsiteX3" fmla="*/ 69757 w 69757"/>
                    <a:gd name="connsiteY3" fmla="*/ 74146 h 104861"/>
                    <a:gd name="connsiteX4" fmla="*/ 34878 w 69757"/>
                    <a:gd name="connsiteY4" fmla="*/ 104861 h 104861"/>
                    <a:gd name="connsiteX5" fmla="*/ 0 w 69757"/>
                    <a:gd name="connsiteY5" fmla="*/ 74146 h 104861"/>
                    <a:gd name="connsiteX6" fmla="*/ 0 w 69757"/>
                    <a:gd name="connsiteY6" fmla="*/ 33894 h 104861"/>
                    <a:gd name="connsiteX7" fmla="*/ 26685 w 69757"/>
                    <a:gd name="connsiteY7" fmla="*/ 75937 h 104861"/>
                    <a:gd name="connsiteX8" fmla="*/ 34878 w 69757"/>
                    <a:gd name="connsiteY8" fmla="*/ 84578 h 104861"/>
                    <a:gd name="connsiteX9" fmla="*/ 43072 w 69757"/>
                    <a:gd name="connsiteY9" fmla="*/ 75937 h 104861"/>
                    <a:gd name="connsiteX10" fmla="*/ 43072 w 69757"/>
                    <a:gd name="connsiteY10" fmla="*/ 31790 h 104861"/>
                    <a:gd name="connsiteX11" fmla="*/ 34878 w 69757"/>
                    <a:gd name="connsiteY11" fmla="*/ 20328 h 104861"/>
                    <a:gd name="connsiteX12" fmla="*/ 26685 w 69757"/>
                    <a:gd name="connsiteY12" fmla="*/ 31790 h 104861"/>
                    <a:gd name="connsiteX13" fmla="*/ 26685 w 69757"/>
                    <a:gd name="connsiteY13" fmla="*/ 75937 h 104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9757" h="104861">
                      <a:moveTo>
                        <a:pt x="0" y="33894"/>
                      </a:moveTo>
                      <a:cubicBezTo>
                        <a:pt x="0" y="8462"/>
                        <a:pt x="14238" y="0"/>
                        <a:pt x="34878" y="0"/>
                      </a:cubicBezTo>
                      <a:cubicBezTo>
                        <a:pt x="58385" y="0"/>
                        <a:pt x="69757" y="11641"/>
                        <a:pt x="69757" y="33894"/>
                      </a:cubicBezTo>
                      <a:lnTo>
                        <a:pt x="69757" y="74146"/>
                      </a:lnTo>
                      <a:cubicBezTo>
                        <a:pt x="68414" y="96578"/>
                        <a:pt x="55161" y="104861"/>
                        <a:pt x="34878" y="104861"/>
                      </a:cubicBezTo>
                      <a:cubicBezTo>
                        <a:pt x="15759" y="104861"/>
                        <a:pt x="0" y="96712"/>
                        <a:pt x="0" y="74146"/>
                      </a:cubicBezTo>
                      <a:lnTo>
                        <a:pt x="0" y="33894"/>
                      </a:lnTo>
                      <a:close/>
                      <a:moveTo>
                        <a:pt x="26685" y="75937"/>
                      </a:moveTo>
                      <a:cubicBezTo>
                        <a:pt x="27177" y="81579"/>
                        <a:pt x="29371" y="84578"/>
                        <a:pt x="34878" y="84578"/>
                      </a:cubicBezTo>
                      <a:cubicBezTo>
                        <a:pt x="40385" y="84578"/>
                        <a:pt x="42579" y="81579"/>
                        <a:pt x="43072" y="75937"/>
                      </a:cubicBezTo>
                      <a:lnTo>
                        <a:pt x="43072" y="31790"/>
                      </a:lnTo>
                      <a:cubicBezTo>
                        <a:pt x="43072" y="25432"/>
                        <a:pt x="41058" y="20328"/>
                        <a:pt x="34878" y="20328"/>
                      </a:cubicBezTo>
                      <a:cubicBezTo>
                        <a:pt x="28700" y="20328"/>
                        <a:pt x="26685" y="25477"/>
                        <a:pt x="26685" y="31790"/>
                      </a:cubicBezTo>
                      <a:lnTo>
                        <a:pt x="26685" y="759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5" name="手繪多邊形: 圖案 54">
                  <a:extLst>
                    <a:ext uri="{FF2B5EF4-FFF2-40B4-BE49-F238E27FC236}">
                      <a16:creationId xmlns:a16="http://schemas.microsoft.com/office/drawing/2014/main" id="{C68FB47F-9A80-31B2-47D5-875A3415231C}"/>
                    </a:ext>
                  </a:extLst>
                </p:cNvPr>
                <p:cNvSpPr/>
                <p:nvPr/>
              </p:nvSpPr>
              <p:spPr>
                <a:xfrm>
                  <a:off x="11210775" y="1127877"/>
                  <a:ext cx="69757" cy="135128"/>
                </a:xfrm>
                <a:custGeom>
                  <a:avLst/>
                  <a:gdLst>
                    <a:gd name="connsiteX0" fmla="*/ 24804 w 69757"/>
                    <a:gd name="connsiteY0" fmla="*/ 2821 h 135128"/>
                    <a:gd name="connsiteX1" fmla="*/ 24804 w 69757"/>
                    <a:gd name="connsiteY1" fmla="*/ 14820 h 135128"/>
                    <a:gd name="connsiteX2" fmla="*/ 25163 w 69757"/>
                    <a:gd name="connsiteY2" fmla="*/ 14820 h 135128"/>
                    <a:gd name="connsiteX3" fmla="*/ 46968 w 69757"/>
                    <a:gd name="connsiteY3" fmla="*/ 0 h 135128"/>
                    <a:gd name="connsiteX4" fmla="*/ 69757 w 69757"/>
                    <a:gd name="connsiteY4" fmla="*/ 33894 h 135128"/>
                    <a:gd name="connsiteX5" fmla="*/ 69757 w 69757"/>
                    <a:gd name="connsiteY5" fmla="*/ 68146 h 135128"/>
                    <a:gd name="connsiteX6" fmla="*/ 46475 w 69757"/>
                    <a:gd name="connsiteY6" fmla="*/ 104906 h 135128"/>
                    <a:gd name="connsiteX7" fmla="*/ 26998 w 69757"/>
                    <a:gd name="connsiteY7" fmla="*/ 92369 h 135128"/>
                    <a:gd name="connsiteX8" fmla="*/ 26640 w 69757"/>
                    <a:gd name="connsiteY8" fmla="*/ 92369 h 135128"/>
                    <a:gd name="connsiteX9" fmla="*/ 26640 w 69757"/>
                    <a:gd name="connsiteY9" fmla="*/ 135128 h 135128"/>
                    <a:gd name="connsiteX10" fmla="*/ 0 w 69757"/>
                    <a:gd name="connsiteY10" fmla="*/ 135128 h 135128"/>
                    <a:gd name="connsiteX11" fmla="*/ 0 w 69757"/>
                    <a:gd name="connsiteY11" fmla="*/ 2866 h 135128"/>
                    <a:gd name="connsiteX12" fmla="*/ 24804 w 69757"/>
                    <a:gd name="connsiteY12" fmla="*/ 2866 h 135128"/>
                    <a:gd name="connsiteX13" fmla="*/ 43072 w 69757"/>
                    <a:gd name="connsiteY13" fmla="*/ 39222 h 135128"/>
                    <a:gd name="connsiteX14" fmla="*/ 35371 w 69757"/>
                    <a:gd name="connsiteY14" fmla="*/ 22969 h 135128"/>
                    <a:gd name="connsiteX15" fmla="*/ 26640 w 69757"/>
                    <a:gd name="connsiteY15" fmla="*/ 40476 h 135128"/>
                    <a:gd name="connsiteX16" fmla="*/ 26640 w 69757"/>
                    <a:gd name="connsiteY16" fmla="*/ 63803 h 135128"/>
                    <a:gd name="connsiteX17" fmla="*/ 34878 w 69757"/>
                    <a:gd name="connsiteY17" fmla="*/ 81981 h 135128"/>
                    <a:gd name="connsiteX18" fmla="*/ 43072 w 69757"/>
                    <a:gd name="connsiteY18" fmla="*/ 64833 h 135128"/>
                    <a:gd name="connsiteX19" fmla="*/ 43072 w 69757"/>
                    <a:gd name="connsiteY19" fmla="*/ 39222 h 135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69757" h="135128">
                      <a:moveTo>
                        <a:pt x="24804" y="2821"/>
                      </a:moveTo>
                      <a:lnTo>
                        <a:pt x="24804" y="14820"/>
                      </a:lnTo>
                      <a:lnTo>
                        <a:pt x="25163" y="14820"/>
                      </a:lnTo>
                      <a:cubicBezTo>
                        <a:pt x="30356" y="4925"/>
                        <a:pt x="37744" y="358"/>
                        <a:pt x="46968" y="0"/>
                      </a:cubicBezTo>
                      <a:cubicBezTo>
                        <a:pt x="64564" y="0"/>
                        <a:pt x="69757" y="18357"/>
                        <a:pt x="69757" y="33894"/>
                      </a:cubicBezTo>
                      <a:lnTo>
                        <a:pt x="69757" y="68146"/>
                      </a:lnTo>
                      <a:cubicBezTo>
                        <a:pt x="69757" y="84937"/>
                        <a:pt x="65907" y="104189"/>
                        <a:pt x="46475" y="104906"/>
                      </a:cubicBezTo>
                      <a:cubicBezTo>
                        <a:pt x="41774" y="105085"/>
                        <a:pt x="33222" y="102085"/>
                        <a:pt x="26998" y="92369"/>
                      </a:cubicBezTo>
                      <a:lnTo>
                        <a:pt x="26640" y="92369"/>
                      </a:lnTo>
                      <a:lnTo>
                        <a:pt x="26640" y="135128"/>
                      </a:lnTo>
                      <a:lnTo>
                        <a:pt x="0" y="135128"/>
                      </a:lnTo>
                      <a:lnTo>
                        <a:pt x="0" y="2866"/>
                      </a:lnTo>
                      <a:lnTo>
                        <a:pt x="24804" y="2866"/>
                      </a:lnTo>
                      <a:close/>
                      <a:moveTo>
                        <a:pt x="43072" y="39222"/>
                      </a:moveTo>
                      <a:cubicBezTo>
                        <a:pt x="43072" y="33357"/>
                        <a:pt x="43072" y="22969"/>
                        <a:pt x="35371" y="22969"/>
                      </a:cubicBezTo>
                      <a:cubicBezTo>
                        <a:pt x="28162" y="22969"/>
                        <a:pt x="26640" y="30939"/>
                        <a:pt x="26640" y="40476"/>
                      </a:cubicBezTo>
                      <a:lnTo>
                        <a:pt x="26640" y="63803"/>
                      </a:lnTo>
                      <a:cubicBezTo>
                        <a:pt x="26640" y="72265"/>
                        <a:pt x="28341" y="82161"/>
                        <a:pt x="34878" y="81981"/>
                      </a:cubicBezTo>
                      <a:cubicBezTo>
                        <a:pt x="43431" y="81981"/>
                        <a:pt x="43072" y="71191"/>
                        <a:pt x="43072" y="64833"/>
                      </a:cubicBezTo>
                      <a:lnTo>
                        <a:pt x="43072" y="392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6" name="手繪多邊形: 圖案 55">
                  <a:extLst>
                    <a:ext uri="{FF2B5EF4-FFF2-40B4-BE49-F238E27FC236}">
                      <a16:creationId xmlns:a16="http://schemas.microsoft.com/office/drawing/2014/main" id="{C2E0F159-FF00-4B14-A5E5-396BFD24777E}"/>
                    </a:ext>
                  </a:extLst>
                </p:cNvPr>
                <p:cNvSpPr/>
                <p:nvPr/>
              </p:nvSpPr>
              <p:spPr>
                <a:xfrm>
                  <a:off x="11294009" y="1127795"/>
                  <a:ext cx="108487" cy="101764"/>
                </a:xfrm>
                <a:custGeom>
                  <a:avLst/>
                  <a:gdLst>
                    <a:gd name="connsiteX0" fmla="*/ 24805 w 108487"/>
                    <a:gd name="connsiteY0" fmla="*/ 2903 h 101764"/>
                    <a:gd name="connsiteX1" fmla="*/ 24805 w 108487"/>
                    <a:gd name="connsiteY1" fmla="*/ 14365 h 101764"/>
                    <a:gd name="connsiteX2" fmla="*/ 25119 w 108487"/>
                    <a:gd name="connsiteY2" fmla="*/ 14365 h 101764"/>
                    <a:gd name="connsiteX3" fmla="*/ 45088 w 108487"/>
                    <a:gd name="connsiteY3" fmla="*/ 37 h 101764"/>
                    <a:gd name="connsiteX4" fmla="*/ 64878 w 108487"/>
                    <a:gd name="connsiteY4" fmla="*/ 13112 h 101764"/>
                    <a:gd name="connsiteX5" fmla="*/ 65236 w 108487"/>
                    <a:gd name="connsiteY5" fmla="*/ 13112 h 101764"/>
                    <a:gd name="connsiteX6" fmla="*/ 84669 w 108487"/>
                    <a:gd name="connsiteY6" fmla="*/ 37 h 101764"/>
                    <a:gd name="connsiteX7" fmla="*/ 108488 w 108487"/>
                    <a:gd name="connsiteY7" fmla="*/ 20723 h 101764"/>
                    <a:gd name="connsiteX8" fmla="*/ 108488 w 108487"/>
                    <a:gd name="connsiteY8" fmla="*/ 101764 h 101764"/>
                    <a:gd name="connsiteX9" fmla="*/ 81847 w 108487"/>
                    <a:gd name="connsiteY9" fmla="*/ 101764 h 101764"/>
                    <a:gd name="connsiteX10" fmla="*/ 81847 w 108487"/>
                    <a:gd name="connsiteY10" fmla="*/ 31111 h 101764"/>
                    <a:gd name="connsiteX11" fmla="*/ 74773 w 108487"/>
                    <a:gd name="connsiteY11" fmla="*/ 23007 h 101764"/>
                    <a:gd name="connsiteX12" fmla="*/ 67565 w 108487"/>
                    <a:gd name="connsiteY12" fmla="*/ 31111 h 101764"/>
                    <a:gd name="connsiteX13" fmla="*/ 67565 w 108487"/>
                    <a:gd name="connsiteY13" fmla="*/ 101764 h 101764"/>
                    <a:gd name="connsiteX14" fmla="*/ 40924 w 108487"/>
                    <a:gd name="connsiteY14" fmla="*/ 101764 h 101764"/>
                    <a:gd name="connsiteX15" fmla="*/ 40924 w 108487"/>
                    <a:gd name="connsiteY15" fmla="*/ 31111 h 101764"/>
                    <a:gd name="connsiteX16" fmla="*/ 34521 w 108487"/>
                    <a:gd name="connsiteY16" fmla="*/ 23007 h 101764"/>
                    <a:gd name="connsiteX17" fmla="*/ 26685 w 108487"/>
                    <a:gd name="connsiteY17" fmla="*/ 31111 h 101764"/>
                    <a:gd name="connsiteX18" fmla="*/ 26685 w 108487"/>
                    <a:gd name="connsiteY18" fmla="*/ 101764 h 101764"/>
                    <a:gd name="connsiteX19" fmla="*/ 0 w 108487"/>
                    <a:gd name="connsiteY19" fmla="*/ 101764 h 101764"/>
                    <a:gd name="connsiteX20" fmla="*/ 0 w 108487"/>
                    <a:gd name="connsiteY20" fmla="*/ 2858 h 101764"/>
                    <a:gd name="connsiteX21" fmla="*/ 24805 w 108487"/>
                    <a:gd name="connsiteY21" fmla="*/ 2858 h 101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08487" h="101764">
                      <a:moveTo>
                        <a:pt x="24805" y="2903"/>
                      </a:moveTo>
                      <a:lnTo>
                        <a:pt x="24805" y="14365"/>
                      </a:lnTo>
                      <a:lnTo>
                        <a:pt x="25119" y="14365"/>
                      </a:lnTo>
                      <a:cubicBezTo>
                        <a:pt x="29462" y="5366"/>
                        <a:pt x="37879" y="575"/>
                        <a:pt x="45088" y="37"/>
                      </a:cubicBezTo>
                      <a:cubicBezTo>
                        <a:pt x="53639" y="-500"/>
                        <a:pt x="61833" y="4784"/>
                        <a:pt x="64878" y="13112"/>
                      </a:cubicBezTo>
                      <a:lnTo>
                        <a:pt x="65236" y="13112"/>
                      </a:lnTo>
                      <a:cubicBezTo>
                        <a:pt x="70117" y="4291"/>
                        <a:pt x="77146" y="37"/>
                        <a:pt x="84669" y="37"/>
                      </a:cubicBezTo>
                      <a:cubicBezTo>
                        <a:pt x="97294" y="37"/>
                        <a:pt x="108488" y="7291"/>
                        <a:pt x="108488" y="20723"/>
                      </a:cubicBezTo>
                      <a:lnTo>
                        <a:pt x="108488" y="101764"/>
                      </a:lnTo>
                      <a:lnTo>
                        <a:pt x="81847" y="101764"/>
                      </a:lnTo>
                      <a:lnTo>
                        <a:pt x="81847" y="31111"/>
                      </a:lnTo>
                      <a:cubicBezTo>
                        <a:pt x="81489" y="26544"/>
                        <a:pt x="79877" y="22648"/>
                        <a:pt x="74773" y="23007"/>
                      </a:cubicBezTo>
                      <a:cubicBezTo>
                        <a:pt x="70117" y="23186"/>
                        <a:pt x="67565" y="26006"/>
                        <a:pt x="67565" y="31111"/>
                      </a:cubicBezTo>
                      <a:lnTo>
                        <a:pt x="67565" y="101764"/>
                      </a:lnTo>
                      <a:lnTo>
                        <a:pt x="40924" y="101764"/>
                      </a:lnTo>
                      <a:lnTo>
                        <a:pt x="40924" y="31111"/>
                      </a:lnTo>
                      <a:cubicBezTo>
                        <a:pt x="40073" y="26857"/>
                        <a:pt x="39043" y="23007"/>
                        <a:pt x="34521" y="23007"/>
                      </a:cubicBezTo>
                      <a:cubicBezTo>
                        <a:pt x="29148" y="23007"/>
                        <a:pt x="26954" y="25827"/>
                        <a:pt x="26685" y="31111"/>
                      </a:cubicBezTo>
                      <a:lnTo>
                        <a:pt x="26685" y="101764"/>
                      </a:lnTo>
                      <a:lnTo>
                        <a:pt x="0" y="101764"/>
                      </a:lnTo>
                      <a:lnTo>
                        <a:pt x="0" y="2858"/>
                      </a:lnTo>
                      <a:lnTo>
                        <a:pt x="24805" y="28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7" name="手繪多邊形: 圖案 56">
                  <a:extLst>
                    <a:ext uri="{FF2B5EF4-FFF2-40B4-BE49-F238E27FC236}">
                      <a16:creationId xmlns:a16="http://schemas.microsoft.com/office/drawing/2014/main" id="{EAEE9FEC-AF16-3C9C-5579-3E367A957AE4}"/>
                    </a:ext>
                  </a:extLst>
                </p:cNvPr>
                <p:cNvSpPr/>
                <p:nvPr/>
              </p:nvSpPr>
              <p:spPr>
                <a:xfrm>
                  <a:off x="11415078" y="1127919"/>
                  <a:ext cx="71728" cy="104867"/>
                </a:xfrm>
                <a:custGeom>
                  <a:avLst/>
                  <a:gdLst>
                    <a:gd name="connsiteX0" fmla="*/ 26640 w 71728"/>
                    <a:gd name="connsiteY0" fmla="*/ 56821 h 104867"/>
                    <a:gd name="connsiteX1" fmla="*/ 26640 w 71728"/>
                    <a:gd name="connsiteY1" fmla="*/ 74149 h 104867"/>
                    <a:gd name="connsiteX2" fmla="*/ 34879 w 71728"/>
                    <a:gd name="connsiteY2" fmla="*/ 84582 h 104867"/>
                    <a:gd name="connsiteX3" fmla="*/ 44282 w 71728"/>
                    <a:gd name="connsiteY3" fmla="*/ 67433 h 104867"/>
                    <a:gd name="connsiteX4" fmla="*/ 70743 w 71728"/>
                    <a:gd name="connsiteY4" fmla="*/ 67433 h 104867"/>
                    <a:gd name="connsiteX5" fmla="*/ 35864 w 71728"/>
                    <a:gd name="connsiteY5" fmla="*/ 104864 h 104867"/>
                    <a:gd name="connsiteX6" fmla="*/ 0 w 71728"/>
                    <a:gd name="connsiteY6" fmla="*/ 74149 h 104867"/>
                    <a:gd name="connsiteX7" fmla="*/ 0 w 71728"/>
                    <a:gd name="connsiteY7" fmla="*/ 33897 h 104867"/>
                    <a:gd name="connsiteX8" fmla="*/ 35864 w 71728"/>
                    <a:gd name="connsiteY8" fmla="*/ 3 h 104867"/>
                    <a:gd name="connsiteX9" fmla="*/ 71728 w 71728"/>
                    <a:gd name="connsiteY9" fmla="*/ 28614 h 104867"/>
                    <a:gd name="connsiteX10" fmla="*/ 71728 w 71728"/>
                    <a:gd name="connsiteY10" fmla="*/ 56866 h 104867"/>
                    <a:gd name="connsiteX11" fmla="*/ 26640 w 71728"/>
                    <a:gd name="connsiteY11" fmla="*/ 56866 h 104867"/>
                    <a:gd name="connsiteX12" fmla="*/ 45088 w 71728"/>
                    <a:gd name="connsiteY12" fmla="*/ 38240 h 104867"/>
                    <a:gd name="connsiteX13" fmla="*/ 45088 w 71728"/>
                    <a:gd name="connsiteY13" fmla="*/ 28524 h 104867"/>
                    <a:gd name="connsiteX14" fmla="*/ 35999 w 71728"/>
                    <a:gd name="connsiteY14" fmla="*/ 18450 h 104867"/>
                    <a:gd name="connsiteX15" fmla="*/ 26596 w 71728"/>
                    <a:gd name="connsiteY15" fmla="*/ 31703 h 104867"/>
                    <a:gd name="connsiteX16" fmla="*/ 26596 w 71728"/>
                    <a:gd name="connsiteY16" fmla="*/ 38240 h 104867"/>
                    <a:gd name="connsiteX17" fmla="*/ 45043 w 71728"/>
                    <a:gd name="connsiteY17" fmla="*/ 38240 h 104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1728" h="104867">
                      <a:moveTo>
                        <a:pt x="26640" y="56821"/>
                      </a:moveTo>
                      <a:lnTo>
                        <a:pt x="26640" y="74149"/>
                      </a:lnTo>
                      <a:cubicBezTo>
                        <a:pt x="26640" y="79612"/>
                        <a:pt x="29014" y="84223"/>
                        <a:pt x="34879" y="84582"/>
                      </a:cubicBezTo>
                      <a:cubicBezTo>
                        <a:pt x="44774" y="85119"/>
                        <a:pt x="43789" y="75761"/>
                        <a:pt x="44282" y="67433"/>
                      </a:cubicBezTo>
                      <a:lnTo>
                        <a:pt x="70743" y="67433"/>
                      </a:lnTo>
                      <a:cubicBezTo>
                        <a:pt x="72087" y="92865"/>
                        <a:pt x="59012" y="104506"/>
                        <a:pt x="35864" y="104864"/>
                      </a:cubicBezTo>
                      <a:cubicBezTo>
                        <a:pt x="16745" y="105043"/>
                        <a:pt x="0" y="96715"/>
                        <a:pt x="0" y="74149"/>
                      </a:cubicBezTo>
                      <a:lnTo>
                        <a:pt x="0" y="33897"/>
                      </a:lnTo>
                      <a:cubicBezTo>
                        <a:pt x="0" y="8465"/>
                        <a:pt x="15268" y="182"/>
                        <a:pt x="35864" y="3"/>
                      </a:cubicBezTo>
                      <a:cubicBezTo>
                        <a:pt x="54490" y="-176"/>
                        <a:pt x="71728" y="7257"/>
                        <a:pt x="71728" y="28614"/>
                      </a:cubicBezTo>
                      <a:lnTo>
                        <a:pt x="71728" y="56866"/>
                      </a:lnTo>
                      <a:lnTo>
                        <a:pt x="26640" y="56866"/>
                      </a:lnTo>
                      <a:close/>
                      <a:moveTo>
                        <a:pt x="45088" y="38240"/>
                      </a:moveTo>
                      <a:lnTo>
                        <a:pt x="45088" y="28524"/>
                      </a:lnTo>
                      <a:cubicBezTo>
                        <a:pt x="45088" y="24987"/>
                        <a:pt x="42894" y="18450"/>
                        <a:pt x="35999" y="18450"/>
                      </a:cubicBezTo>
                      <a:cubicBezTo>
                        <a:pt x="28477" y="18450"/>
                        <a:pt x="26596" y="24808"/>
                        <a:pt x="26596" y="31703"/>
                      </a:cubicBezTo>
                      <a:lnTo>
                        <a:pt x="26596" y="38240"/>
                      </a:lnTo>
                      <a:lnTo>
                        <a:pt x="45043" y="382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8" name="手繪多邊形: 圖案 57">
                  <a:extLst>
                    <a:ext uri="{FF2B5EF4-FFF2-40B4-BE49-F238E27FC236}">
                      <a16:creationId xmlns:a16="http://schemas.microsoft.com/office/drawing/2014/main" id="{A730A6FB-B5D1-1D18-2BB7-CF2234EEED26}"/>
                    </a:ext>
                  </a:extLst>
                </p:cNvPr>
                <p:cNvSpPr/>
                <p:nvPr/>
              </p:nvSpPr>
              <p:spPr>
                <a:xfrm>
                  <a:off x="11500777" y="1127877"/>
                  <a:ext cx="67563" cy="101726"/>
                </a:xfrm>
                <a:custGeom>
                  <a:avLst/>
                  <a:gdLst>
                    <a:gd name="connsiteX0" fmla="*/ 24804 w 67563"/>
                    <a:gd name="connsiteY0" fmla="*/ 2821 h 101726"/>
                    <a:gd name="connsiteX1" fmla="*/ 24804 w 67563"/>
                    <a:gd name="connsiteY1" fmla="*/ 15178 h 101726"/>
                    <a:gd name="connsiteX2" fmla="*/ 25163 w 67563"/>
                    <a:gd name="connsiteY2" fmla="*/ 15178 h 101726"/>
                    <a:gd name="connsiteX3" fmla="*/ 43743 w 67563"/>
                    <a:gd name="connsiteY3" fmla="*/ 0 h 101726"/>
                    <a:gd name="connsiteX4" fmla="*/ 67563 w 67563"/>
                    <a:gd name="connsiteY4" fmla="*/ 20686 h 101726"/>
                    <a:gd name="connsiteX5" fmla="*/ 67563 w 67563"/>
                    <a:gd name="connsiteY5" fmla="*/ 101727 h 101726"/>
                    <a:gd name="connsiteX6" fmla="*/ 40878 w 67563"/>
                    <a:gd name="connsiteY6" fmla="*/ 101727 h 101726"/>
                    <a:gd name="connsiteX7" fmla="*/ 40878 w 67563"/>
                    <a:gd name="connsiteY7" fmla="*/ 31073 h 101726"/>
                    <a:gd name="connsiteX8" fmla="*/ 33848 w 67563"/>
                    <a:gd name="connsiteY8" fmla="*/ 22969 h 101726"/>
                    <a:gd name="connsiteX9" fmla="*/ 26640 w 67563"/>
                    <a:gd name="connsiteY9" fmla="*/ 31073 h 101726"/>
                    <a:gd name="connsiteX10" fmla="*/ 26640 w 67563"/>
                    <a:gd name="connsiteY10" fmla="*/ 101727 h 101726"/>
                    <a:gd name="connsiteX11" fmla="*/ 0 w 67563"/>
                    <a:gd name="connsiteY11" fmla="*/ 101727 h 101726"/>
                    <a:gd name="connsiteX12" fmla="*/ 0 w 67563"/>
                    <a:gd name="connsiteY12" fmla="*/ 2821 h 101726"/>
                    <a:gd name="connsiteX13" fmla="*/ 24804 w 67563"/>
                    <a:gd name="connsiteY13" fmla="*/ 2821 h 10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7563" h="101726">
                      <a:moveTo>
                        <a:pt x="24804" y="2821"/>
                      </a:moveTo>
                      <a:lnTo>
                        <a:pt x="24804" y="15178"/>
                      </a:lnTo>
                      <a:lnTo>
                        <a:pt x="25163" y="15178"/>
                      </a:lnTo>
                      <a:cubicBezTo>
                        <a:pt x="27670" y="7567"/>
                        <a:pt x="35371" y="0"/>
                        <a:pt x="43743" y="0"/>
                      </a:cubicBezTo>
                      <a:cubicBezTo>
                        <a:pt x="56325" y="0"/>
                        <a:pt x="67563" y="7253"/>
                        <a:pt x="67563" y="20686"/>
                      </a:cubicBezTo>
                      <a:lnTo>
                        <a:pt x="67563" y="101727"/>
                      </a:lnTo>
                      <a:lnTo>
                        <a:pt x="40878" y="101727"/>
                      </a:lnTo>
                      <a:lnTo>
                        <a:pt x="40878" y="31073"/>
                      </a:lnTo>
                      <a:cubicBezTo>
                        <a:pt x="40520" y="26506"/>
                        <a:pt x="38908" y="22611"/>
                        <a:pt x="33848" y="22969"/>
                      </a:cubicBezTo>
                      <a:cubicBezTo>
                        <a:pt x="29192" y="23148"/>
                        <a:pt x="26640" y="25969"/>
                        <a:pt x="26640" y="31073"/>
                      </a:cubicBezTo>
                      <a:lnTo>
                        <a:pt x="26640" y="101727"/>
                      </a:lnTo>
                      <a:lnTo>
                        <a:pt x="0" y="101727"/>
                      </a:lnTo>
                      <a:lnTo>
                        <a:pt x="0" y="2821"/>
                      </a:lnTo>
                      <a:lnTo>
                        <a:pt x="24804" y="28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9" name="手繪多邊形: 圖案 58">
                  <a:extLst>
                    <a:ext uri="{FF2B5EF4-FFF2-40B4-BE49-F238E27FC236}">
                      <a16:creationId xmlns:a16="http://schemas.microsoft.com/office/drawing/2014/main" id="{0EE798FE-5D01-8E21-C91C-8DDC81E20AD8}"/>
                    </a:ext>
                  </a:extLst>
                </p:cNvPr>
                <p:cNvSpPr/>
                <p:nvPr/>
              </p:nvSpPr>
              <p:spPr>
                <a:xfrm>
                  <a:off x="11578459" y="1102445"/>
                  <a:ext cx="49923" cy="128546"/>
                </a:xfrm>
                <a:custGeom>
                  <a:avLst/>
                  <a:gdLst>
                    <a:gd name="connsiteX0" fmla="*/ 0 w 49923"/>
                    <a:gd name="connsiteY0" fmla="*/ 48580 h 128546"/>
                    <a:gd name="connsiteX1" fmla="*/ 0 w 49923"/>
                    <a:gd name="connsiteY1" fmla="*/ 28253 h 128546"/>
                    <a:gd name="connsiteX2" fmla="*/ 10522 w 49923"/>
                    <a:gd name="connsiteY2" fmla="*/ 28253 h 128546"/>
                    <a:gd name="connsiteX3" fmla="*/ 10522 w 49923"/>
                    <a:gd name="connsiteY3" fmla="*/ 0 h 128546"/>
                    <a:gd name="connsiteX4" fmla="*/ 37208 w 49923"/>
                    <a:gd name="connsiteY4" fmla="*/ 0 h 128546"/>
                    <a:gd name="connsiteX5" fmla="*/ 37208 w 49923"/>
                    <a:gd name="connsiteY5" fmla="*/ 28253 h 128546"/>
                    <a:gd name="connsiteX6" fmla="*/ 49924 w 49923"/>
                    <a:gd name="connsiteY6" fmla="*/ 28253 h 128546"/>
                    <a:gd name="connsiteX7" fmla="*/ 49924 w 49923"/>
                    <a:gd name="connsiteY7" fmla="*/ 48580 h 128546"/>
                    <a:gd name="connsiteX8" fmla="*/ 37208 w 49923"/>
                    <a:gd name="connsiteY8" fmla="*/ 48580 h 128546"/>
                    <a:gd name="connsiteX9" fmla="*/ 37208 w 49923"/>
                    <a:gd name="connsiteY9" fmla="*/ 100652 h 128546"/>
                    <a:gd name="connsiteX10" fmla="*/ 43073 w 49923"/>
                    <a:gd name="connsiteY10" fmla="*/ 107547 h 128546"/>
                    <a:gd name="connsiteX11" fmla="*/ 49924 w 49923"/>
                    <a:gd name="connsiteY11" fmla="*/ 107189 h 128546"/>
                    <a:gd name="connsiteX12" fmla="*/ 49924 w 49923"/>
                    <a:gd name="connsiteY12" fmla="*/ 126980 h 128546"/>
                    <a:gd name="connsiteX13" fmla="*/ 32820 w 49923"/>
                    <a:gd name="connsiteY13" fmla="*/ 128547 h 128546"/>
                    <a:gd name="connsiteX14" fmla="*/ 10522 w 49923"/>
                    <a:gd name="connsiteY14" fmla="*/ 105757 h 128546"/>
                    <a:gd name="connsiteX15" fmla="*/ 10522 w 49923"/>
                    <a:gd name="connsiteY15" fmla="*/ 48535 h 128546"/>
                    <a:gd name="connsiteX16" fmla="*/ 0 w 49923"/>
                    <a:gd name="connsiteY16" fmla="*/ 48535 h 1285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9923" h="128546">
                      <a:moveTo>
                        <a:pt x="0" y="48580"/>
                      </a:moveTo>
                      <a:lnTo>
                        <a:pt x="0" y="28253"/>
                      </a:lnTo>
                      <a:lnTo>
                        <a:pt x="10522" y="28253"/>
                      </a:lnTo>
                      <a:lnTo>
                        <a:pt x="10522" y="0"/>
                      </a:lnTo>
                      <a:lnTo>
                        <a:pt x="37208" y="0"/>
                      </a:lnTo>
                      <a:lnTo>
                        <a:pt x="37208" y="28253"/>
                      </a:lnTo>
                      <a:lnTo>
                        <a:pt x="49924" y="28253"/>
                      </a:lnTo>
                      <a:lnTo>
                        <a:pt x="49924" y="48580"/>
                      </a:lnTo>
                      <a:lnTo>
                        <a:pt x="37208" y="48580"/>
                      </a:lnTo>
                      <a:lnTo>
                        <a:pt x="37208" y="100652"/>
                      </a:lnTo>
                      <a:cubicBezTo>
                        <a:pt x="37208" y="106294"/>
                        <a:pt x="39536" y="107547"/>
                        <a:pt x="43073" y="107547"/>
                      </a:cubicBezTo>
                      <a:cubicBezTo>
                        <a:pt x="46118" y="107010"/>
                        <a:pt x="47102" y="107189"/>
                        <a:pt x="49924" y="107189"/>
                      </a:cubicBezTo>
                      <a:lnTo>
                        <a:pt x="49924" y="126980"/>
                      </a:lnTo>
                      <a:cubicBezTo>
                        <a:pt x="44237" y="127875"/>
                        <a:pt x="38685" y="128547"/>
                        <a:pt x="32820" y="128547"/>
                      </a:cubicBezTo>
                      <a:cubicBezTo>
                        <a:pt x="18403" y="128547"/>
                        <a:pt x="10522" y="120756"/>
                        <a:pt x="10522" y="105757"/>
                      </a:cubicBezTo>
                      <a:lnTo>
                        <a:pt x="10522" y="48535"/>
                      </a:lnTo>
                      <a:lnTo>
                        <a:pt x="0" y="485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0" name="手繪多邊形: 圖案 59">
                  <a:extLst>
                    <a:ext uri="{FF2B5EF4-FFF2-40B4-BE49-F238E27FC236}">
                      <a16:creationId xmlns:a16="http://schemas.microsoft.com/office/drawing/2014/main" id="{FC2DA279-7659-3E10-3108-4DE022C2325B}"/>
                    </a:ext>
                  </a:extLst>
                </p:cNvPr>
                <p:cNvSpPr/>
                <p:nvPr/>
              </p:nvSpPr>
              <p:spPr>
                <a:xfrm>
                  <a:off x="11680724" y="1093983"/>
                  <a:ext cx="80279" cy="138844"/>
                </a:xfrm>
                <a:custGeom>
                  <a:avLst/>
                  <a:gdLst>
                    <a:gd name="connsiteX0" fmla="*/ 50281 w 80279"/>
                    <a:gd name="connsiteY0" fmla="*/ 49431 h 138844"/>
                    <a:gd name="connsiteX1" fmla="*/ 50281 w 80279"/>
                    <a:gd name="connsiteY1" fmla="*/ 40968 h 138844"/>
                    <a:gd name="connsiteX2" fmla="*/ 40878 w 80279"/>
                    <a:gd name="connsiteY2" fmla="*/ 23865 h 138844"/>
                    <a:gd name="connsiteX3" fmla="*/ 29505 w 80279"/>
                    <a:gd name="connsiteY3" fmla="*/ 37655 h 138844"/>
                    <a:gd name="connsiteX4" fmla="*/ 29327 w 80279"/>
                    <a:gd name="connsiteY4" fmla="*/ 103160 h 138844"/>
                    <a:gd name="connsiteX5" fmla="*/ 39893 w 80279"/>
                    <a:gd name="connsiteY5" fmla="*/ 114980 h 138844"/>
                    <a:gd name="connsiteX6" fmla="*/ 50773 w 80279"/>
                    <a:gd name="connsiteY6" fmla="*/ 95906 h 138844"/>
                    <a:gd name="connsiteX7" fmla="*/ 50773 w 80279"/>
                    <a:gd name="connsiteY7" fmla="*/ 83907 h 138844"/>
                    <a:gd name="connsiteX8" fmla="*/ 80280 w 80279"/>
                    <a:gd name="connsiteY8" fmla="*/ 83907 h 138844"/>
                    <a:gd name="connsiteX9" fmla="*/ 80280 w 80279"/>
                    <a:gd name="connsiteY9" fmla="*/ 100160 h 138844"/>
                    <a:gd name="connsiteX10" fmla="*/ 37699 w 80279"/>
                    <a:gd name="connsiteY10" fmla="*/ 138845 h 138844"/>
                    <a:gd name="connsiteX11" fmla="*/ 0 w 80279"/>
                    <a:gd name="connsiteY11" fmla="*/ 96623 h 138844"/>
                    <a:gd name="connsiteX12" fmla="*/ 0 w 80279"/>
                    <a:gd name="connsiteY12" fmla="*/ 42222 h 138844"/>
                    <a:gd name="connsiteX13" fmla="*/ 39535 w 80279"/>
                    <a:gd name="connsiteY13" fmla="*/ 0 h 138844"/>
                    <a:gd name="connsiteX14" fmla="*/ 79787 w 80279"/>
                    <a:gd name="connsiteY14" fmla="*/ 38327 h 138844"/>
                    <a:gd name="connsiteX15" fmla="*/ 79787 w 80279"/>
                    <a:gd name="connsiteY15" fmla="*/ 49475 h 138844"/>
                    <a:gd name="connsiteX16" fmla="*/ 50281 w 80279"/>
                    <a:gd name="connsiteY16" fmla="*/ 49475 h 138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80279" h="138844">
                      <a:moveTo>
                        <a:pt x="50281" y="49431"/>
                      </a:moveTo>
                      <a:lnTo>
                        <a:pt x="50281" y="40968"/>
                      </a:lnTo>
                      <a:cubicBezTo>
                        <a:pt x="50281" y="29685"/>
                        <a:pt x="46475" y="23865"/>
                        <a:pt x="40878" y="23865"/>
                      </a:cubicBezTo>
                      <a:cubicBezTo>
                        <a:pt x="31699" y="23686"/>
                        <a:pt x="29505" y="28969"/>
                        <a:pt x="29505" y="37655"/>
                      </a:cubicBezTo>
                      <a:lnTo>
                        <a:pt x="29327" y="103160"/>
                      </a:lnTo>
                      <a:cubicBezTo>
                        <a:pt x="29327" y="110592"/>
                        <a:pt x="32192" y="114980"/>
                        <a:pt x="39893" y="114980"/>
                      </a:cubicBezTo>
                      <a:cubicBezTo>
                        <a:pt x="49923" y="114980"/>
                        <a:pt x="50773" y="104055"/>
                        <a:pt x="50773" y="95906"/>
                      </a:cubicBezTo>
                      <a:lnTo>
                        <a:pt x="50773" y="83907"/>
                      </a:lnTo>
                      <a:lnTo>
                        <a:pt x="80280" y="83907"/>
                      </a:lnTo>
                      <a:lnTo>
                        <a:pt x="80280" y="100160"/>
                      </a:lnTo>
                      <a:cubicBezTo>
                        <a:pt x="80280" y="122950"/>
                        <a:pt x="67922" y="138845"/>
                        <a:pt x="37699" y="138845"/>
                      </a:cubicBezTo>
                      <a:cubicBezTo>
                        <a:pt x="10521" y="138845"/>
                        <a:pt x="0" y="123666"/>
                        <a:pt x="0" y="96623"/>
                      </a:cubicBezTo>
                      <a:lnTo>
                        <a:pt x="0" y="42222"/>
                      </a:lnTo>
                      <a:cubicBezTo>
                        <a:pt x="0" y="13477"/>
                        <a:pt x="12582" y="0"/>
                        <a:pt x="39535" y="0"/>
                      </a:cubicBezTo>
                      <a:cubicBezTo>
                        <a:pt x="64654" y="0"/>
                        <a:pt x="79787" y="11328"/>
                        <a:pt x="79787" y="38327"/>
                      </a:cubicBezTo>
                      <a:lnTo>
                        <a:pt x="79787" y="49475"/>
                      </a:lnTo>
                      <a:lnTo>
                        <a:pt x="50281" y="4947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1" name="手繪多邊形: 圖案 60">
                  <a:extLst>
                    <a:ext uri="{FF2B5EF4-FFF2-40B4-BE49-F238E27FC236}">
                      <a16:creationId xmlns:a16="http://schemas.microsoft.com/office/drawing/2014/main" id="{D6646C47-88EA-EB3C-C1EE-68AD1B178CC9}"/>
                    </a:ext>
                  </a:extLst>
                </p:cNvPr>
                <p:cNvSpPr/>
                <p:nvPr/>
              </p:nvSpPr>
              <p:spPr>
                <a:xfrm>
                  <a:off x="11774481" y="1127877"/>
                  <a:ext cx="69758" cy="104861"/>
                </a:xfrm>
                <a:custGeom>
                  <a:avLst/>
                  <a:gdLst>
                    <a:gd name="connsiteX0" fmla="*/ 0 w 69758"/>
                    <a:gd name="connsiteY0" fmla="*/ 33894 h 104861"/>
                    <a:gd name="connsiteX1" fmla="*/ 34879 w 69758"/>
                    <a:gd name="connsiteY1" fmla="*/ 0 h 104861"/>
                    <a:gd name="connsiteX2" fmla="*/ 69758 w 69758"/>
                    <a:gd name="connsiteY2" fmla="*/ 33894 h 104861"/>
                    <a:gd name="connsiteX3" fmla="*/ 69758 w 69758"/>
                    <a:gd name="connsiteY3" fmla="*/ 74146 h 104861"/>
                    <a:gd name="connsiteX4" fmla="*/ 34879 w 69758"/>
                    <a:gd name="connsiteY4" fmla="*/ 104861 h 104861"/>
                    <a:gd name="connsiteX5" fmla="*/ 0 w 69758"/>
                    <a:gd name="connsiteY5" fmla="*/ 74146 h 104861"/>
                    <a:gd name="connsiteX6" fmla="*/ 0 w 69758"/>
                    <a:gd name="connsiteY6" fmla="*/ 33894 h 104861"/>
                    <a:gd name="connsiteX7" fmla="*/ 26640 w 69758"/>
                    <a:gd name="connsiteY7" fmla="*/ 75937 h 104861"/>
                    <a:gd name="connsiteX8" fmla="*/ 34879 w 69758"/>
                    <a:gd name="connsiteY8" fmla="*/ 84578 h 104861"/>
                    <a:gd name="connsiteX9" fmla="*/ 43073 w 69758"/>
                    <a:gd name="connsiteY9" fmla="*/ 75937 h 104861"/>
                    <a:gd name="connsiteX10" fmla="*/ 43073 w 69758"/>
                    <a:gd name="connsiteY10" fmla="*/ 31790 h 104861"/>
                    <a:gd name="connsiteX11" fmla="*/ 34879 w 69758"/>
                    <a:gd name="connsiteY11" fmla="*/ 20328 h 104861"/>
                    <a:gd name="connsiteX12" fmla="*/ 26640 w 69758"/>
                    <a:gd name="connsiteY12" fmla="*/ 31790 h 104861"/>
                    <a:gd name="connsiteX13" fmla="*/ 26640 w 69758"/>
                    <a:gd name="connsiteY13" fmla="*/ 75937 h 104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9758" h="104861">
                      <a:moveTo>
                        <a:pt x="0" y="33894"/>
                      </a:moveTo>
                      <a:cubicBezTo>
                        <a:pt x="0" y="8462"/>
                        <a:pt x="14238" y="0"/>
                        <a:pt x="34879" y="0"/>
                      </a:cubicBezTo>
                      <a:cubicBezTo>
                        <a:pt x="58341" y="0"/>
                        <a:pt x="69758" y="11641"/>
                        <a:pt x="69758" y="33894"/>
                      </a:cubicBezTo>
                      <a:lnTo>
                        <a:pt x="69758" y="74146"/>
                      </a:lnTo>
                      <a:cubicBezTo>
                        <a:pt x="68415" y="96578"/>
                        <a:pt x="55162" y="104861"/>
                        <a:pt x="34879" y="104861"/>
                      </a:cubicBezTo>
                      <a:cubicBezTo>
                        <a:pt x="15761" y="104861"/>
                        <a:pt x="0" y="96712"/>
                        <a:pt x="0" y="74146"/>
                      </a:cubicBezTo>
                      <a:lnTo>
                        <a:pt x="0" y="33894"/>
                      </a:lnTo>
                      <a:close/>
                      <a:moveTo>
                        <a:pt x="26640" y="75937"/>
                      </a:moveTo>
                      <a:cubicBezTo>
                        <a:pt x="27178" y="81579"/>
                        <a:pt x="29327" y="84578"/>
                        <a:pt x="34879" y="84578"/>
                      </a:cubicBezTo>
                      <a:cubicBezTo>
                        <a:pt x="40431" y="84578"/>
                        <a:pt x="42580" y="81579"/>
                        <a:pt x="43073" y="75937"/>
                      </a:cubicBezTo>
                      <a:lnTo>
                        <a:pt x="43073" y="31790"/>
                      </a:lnTo>
                      <a:cubicBezTo>
                        <a:pt x="43073" y="25432"/>
                        <a:pt x="41102" y="20328"/>
                        <a:pt x="34879" y="20328"/>
                      </a:cubicBezTo>
                      <a:cubicBezTo>
                        <a:pt x="28655" y="20328"/>
                        <a:pt x="26640" y="25477"/>
                        <a:pt x="26640" y="31790"/>
                      </a:cubicBezTo>
                      <a:lnTo>
                        <a:pt x="26640" y="759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2" name="手繪多邊形: 圖案 61">
                  <a:extLst>
                    <a:ext uri="{FF2B5EF4-FFF2-40B4-BE49-F238E27FC236}">
                      <a16:creationId xmlns:a16="http://schemas.microsoft.com/office/drawing/2014/main" id="{F470E144-E1E7-814C-0232-5359BD9A41A9}"/>
                    </a:ext>
                  </a:extLst>
                </p:cNvPr>
                <p:cNvSpPr/>
                <p:nvPr/>
              </p:nvSpPr>
              <p:spPr>
                <a:xfrm>
                  <a:off x="11859014" y="1130698"/>
                  <a:ext cx="67564" cy="102085"/>
                </a:xfrm>
                <a:custGeom>
                  <a:avLst/>
                  <a:gdLst>
                    <a:gd name="connsiteX0" fmla="*/ 42760 w 67564"/>
                    <a:gd name="connsiteY0" fmla="*/ 98906 h 102085"/>
                    <a:gd name="connsiteX1" fmla="*/ 42760 w 67564"/>
                    <a:gd name="connsiteY1" fmla="*/ 86728 h 102085"/>
                    <a:gd name="connsiteX2" fmla="*/ 42402 w 67564"/>
                    <a:gd name="connsiteY2" fmla="*/ 86728 h 102085"/>
                    <a:gd name="connsiteX3" fmla="*/ 23775 w 67564"/>
                    <a:gd name="connsiteY3" fmla="*/ 102085 h 102085"/>
                    <a:gd name="connsiteX4" fmla="*/ 0 w 67564"/>
                    <a:gd name="connsiteY4" fmla="*/ 81220 h 102085"/>
                    <a:gd name="connsiteX5" fmla="*/ 0 w 67564"/>
                    <a:gd name="connsiteY5" fmla="*/ 0 h 102085"/>
                    <a:gd name="connsiteX6" fmla="*/ 26641 w 67564"/>
                    <a:gd name="connsiteY6" fmla="*/ 0 h 102085"/>
                    <a:gd name="connsiteX7" fmla="*/ 26641 w 67564"/>
                    <a:gd name="connsiteY7" fmla="*/ 70788 h 102085"/>
                    <a:gd name="connsiteX8" fmla="*/ 33178 w 67564"/>
                    <a:gd name="connsiteY8" fmla="*/ 79116 h 102085"/>
                    <a:gd name="connsiteX9" fmla="*/ 40924 w 67564"/>
                    <a:gd name="connsiteY9" fmla="*/ 70788 h 102085"/>
                    <a:gd name="connsiteX10" fmla="*/ 40924 w 67564"/>
                    <a:gd name="connsiteY10" fmla="*/ 0 h 102085"/>
                    <a:gd name="connsiteX11" fmla="*/ 67565 w 67564"/>
                    <a:gd name="connsiteY11" fmla="*/ 0 h 102085"/>
                    <a:gd name="connsiteX12" fmla="*/ 67565 w 67564"/>
                    <a:gd name="connsiteY12" fmla="*/ 98906 h 102085"/>
                    <a:gd name="connsiteX13" fmla="*/ 42760 w 67564"/>
                    <a:gd name="connsiteY13" fmla="*/ 98906 h 102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7564" h="102085">
                      <a:moveTo>
                        <a:pt x="42760" y="98906"/>
                      </a:moveTo>
                      <a:lnTo>
                        <a:pt x="42760" y="86728"/>
                      </a:lnTo>
                      <a:lnTo>
                        <a:pt x="42402" y="86728"/>
                      </a:lnTo>
                      <a:cubicBezTo>
                        <a:pt x="39894" y="94294"/>
                        <a:pt x="32193" y="102085"/>
                        <a:pt x="23775" y="102085"/>
                      </a:cubicBezTo>
                      <a:cubicBezTo>
                        <a:pt x="8373" y="102085"/>
                        <a:pt x="0" y="94653"/>
                        <a:pt x="0" y="81220"/>
                      </a:cubicBezTo>
                      <a:lnTo>
                        <a:pt x="0" y="0"/>
                      </a:lnTo>
                      <a:lnTo>
                        <a:pt x="26641" y="0"/>
                      </a:lnTo>
                      <a:lnTo>
                        <a:pt x="26641" y="70788"/>
                      </a:lnTo>
                      <a:cubicBezTo>
                        <a:pt x="26954" y="75400"/>
                        <a:pt x="28118" y="79429"/>
                        <a:pt x="33178" y="79116"/>
                      </a:cubicBezTo>
                      <a:cubicBezTo>
                        <a:pt x="37880" y="78937"/>
                        <a:pt x="40924" y="75937"/>
                        <a:pt x="40924" y="70788"/>
                      </a:cubicBezTo>
                      <a:lnTo>
                        <a:pt x="40924" y="0"/>
                      </a:lnTo>
                      <a:lnTo>
                        <a:pt x="67565" y="0"/>
                      </a:lnTo>
                      <a:lnTo>
                        <a:pt x="67565" y="98906"/>
                      </a:lnTo>
                      <a:lnTo>
                        <a:pt x="42760" y="9890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3" name="手繪多邊形: 圖案 62">
                  <a:extLst>
                    <a:ext uri="{FF2B5EF4-FFF2-40B4-BE49-F238E27FC236}">
                      <a16:creationId xmlns:a16="http://schemas.microsoft.com/office/drawing/2014/main" id="{30670464-D959-6A6B-30FB-9D465F80EC93}"/>
                    </a:ext>
                  </a:extLst>
                </p:cNvPr>
                <p:cNvSpPr/>
                <p:nvPr/>
              </p:nvSpPr>
              <p:spPr>
                <a:xfrm>
                  <a:off x="11943369" y="1127877"/>
                  <a:ext cx="67564" cy="101726"/>
                </a:xfrm>
                <a:custGeom>
                  <a:avLst/>
                  <a:gdLst>
                    <a:gd name="connsiteX0" fmla="*/ 24850 w 67564"/>
                    <a:gd name="connsiteY0" fmla="*/ 2821 h 101726"/>
                    <a:gd name="connsiteX1" fmla="*/ 24850 w 67564"/>
                    <a:gd name="connsiteY1" fmla="*/ 15178 h 101726"/>
                    <a:gd name="connsiteX2" fmla="*/ 25164 w 67564"/>
                    <a:gd name="connsiteY2" fmla="*/ 15178 h 101726"/>
                    <a:gd name="connsiteX3" fmla="*/ 43789 w 67564"/>
                    <a:gd name="connsiteY3" fmla="*/ 0 h 101726"/>
                    <a:gd name="connsiteX4" fmla="*/ 67565 w 67564"/>
                    <a:gd name="connsiteY4" fmla="*/ 20686 h 101726"/>
                    <a:gd name="connsiteX5" fmla="*/ 67565 w 67564"/>
                    <a:gd name="connsiteY5" fmla="*/ 101727 h 101726"/>
                    <a:gd name="connsiteX6" fmla="*/ 40924 w 67564"/>
                    <a:gd name="connsiteY6" fmla="*/ 101727 h 101726"/>
                    <a:gd name="connsiteX7" fmla="*/ 40924 w 67564"/>
                    <a:gd name="connsiteY7" fmla="*/ 31073 h 101726"/>
                    <a:gd name="connsiteX8" fmla="*/ 33894 w 67564"/>
                    <a:gd name="connsiteY8" fmla="*/ 22969 h 101726"/>
                    <a:gd name="connsiteX9" fmla="*/ 26685 w 67564"/>
                    <a:gd name="connsiteY9" fmla="*/ 31073 h 101726"/>
                    <a:gd name="connsiteX10" fmla="*/ 26685 w 67564"/>
                    <a:gd name="connsiteY10" fmla="*/ 101727 h 101726"/>
                    <a:gd name="connsiteX11" fmla="*/ 0 w 67564"/>
                    <a:gd name="connsiteY11" fmla="*/ 101727 h 101726"/>
                    <a:gd name="connsiteX12" fmla="*/ 0 w 67564"/>
                    <a:gd name="connsiteY12" fmla="*/ 2821 h 101726"/>
                    <a:gd name="connsiteX13" fmla="*/ 24805 w 67564"/>
                    <a:gd name="connsiteY13" fmla="*/ 2821 h 10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7564" h="101726">
                      <a:moveTo>
                        <a:pt x="24850" y="2821"/>
                      </a:moveTo>
                      <a:lnTo>
                        <a:pt x="24850" y="15178"/>
                      </a:lnTo>
                      <a:lnTo>
                        <a:pt x="25164" y="15178"/>
                      </a:lnTo>
                      <a:cubicBezTo>
                        <a:pt x="27715" y="7567"/>
                        <a:pt x="35372" y="0"/>
                        <a:pt x="43789" y="0"/>
                      </a:cubicBezTo>
                      <a:cubicBezTo>
                        <a:pt x="56371" y="0"/>
                        <a:pt x="67565" y="7253"/>
                        <a:pt x="67565" y="20686"/>
                      </a:cubicBezTo>
                      <a:lnTo>
                        <a:pt x="67565" y="101727"/>
                      </a:lnTo>
                      <a:lnTo>
                        <a:pt x="40924" y="101727"/>
                      </a:lnTo>
                      <a:lnTo>
                        <a:pt x="40924" y="31073"/>
                      </a:lnTo>
                      <a:cubicBezTo>
                        <a:pt x="40566" y="26506"/>
                        <a:pt x="38908" y="22611"/>
                        <a:pt x="33894" y="22969"/>
                      </a:cubicBezTo>
                      <a:cubicBezTo>
                        <a:pt x="29193" y="23148"/>
                        <a:pt x="26685" y="25969"/>
                        <a:pt x="26685" y="31073"/>
                      </a:cubicBezTo>
                      <a:lnTo>
                        <a:pt x="26685" y="101727"/>
                      </a:lnTo>
                      <a:lnTo>
                        <a:pt x="0" y="101727"/>
                      </a:lnTo>
                      <a:lnTo>
                        <a:pt x="0" y="2821"/>
                      </a:lnTo>
                      <a:lnTo>
                        <a:pt x="24805" y="28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4" name="手繪多邊形: 圖案 63">
                  <a:extLst>
                    <a:ext uri="{FF2B5EF4-FFF2-40B4-BE49-F238E27FC236}">
                      <a16:creationId xmlns:a16="http://schemas.microsoft.com/office/drawing/2014/main" id="{FE8BA36C-20AF-09FE-61AA-E205B8F58001}"/>
                    </a:ext>
                  </a:extLst>
                </p:cNvPr>
                <p:cNvSpPr/>
                <p:nvPr/>
              </p:nvSpPr>
              <p:spPr>
                <a:xfrm>
                  <a:off x="12027186" y="1127877"/>
                  <a:ext cx="69265" cy="104861"/>
                </a:xfrm>
                <a:custGeom>
                  <a:avLst/>
                  <a:gdLst>
                    <a:gd name="connsiteX0" fmla="*/ 43118 w 69265"/>
                    <a:gd name="connsiteY0" fmla="*/ 39536 h 104861"/>
                    <a:gd name="connsiteX1" fmla="*/ 42939 w 69265"/>
                    <a:gd name="connsiteY1" fmla="*/ 37789 h 104861"/>
                    <a:gd name="connsiteX2" fmla="*/ 41954 w 69265"/>
                    <a:gd name="connsiteY2" fmla="*/ 26462 h 104861"/>
                    <a:gd name="connsiteX3" fmla="*/ 34700 w 69265"/>
                    <a:gd name="connsiteY3" fmla="*/ 20283 h 104861"/>
                    <a:gd name="connsiteX4" fmla="*/ 26640 w 69265"/>
                    <a:gd name="connsiteY4" fmla="*/ 32282 h 104861"/>
                    <a:gd name="connsiteX5" fmla="*/ 26640 w 69265"/>
                    <a:gd name="connsiteY5" fmla="*/ 73071 h 104861"/>
                    <a:gd name="connsiteX6" fmla="*/ 35238 w 69265"/>
                    <a:gd name="connsiteY6" fmla="*/ 84534 h 104861"/>
                    <a:gd name="connsiteX7" fmla="*/ 43431 w 69265"/>
                    <a:gd name="connsiteY7" fmla="*/ 61564 h 104861"/>
                    <a:gd name="connsiteX8" fmla="*/ 69265 w 69265"/>
                    <a:gd name="connsiteY8" fmla="*/ 61564 h 104861"/>
                    <a:gd name="connsiteX9" fmla="*/ 67072 w 69265"/>
                    <a:gd name="connsiteY9" fmla="*/ 85071 h 104861"/>
                    <a:gd name="connsiteX10" fmla="*/ 41954 w 69265"/>
                    <a:gd name="connsiteY10" fmla="*/ 104324 h 104861"/>
                    <a:gd name="connsiteX11" fmla="*/ 33044 w 69265"/>
                    <a:gd name="connsiteY11" fmla="*/ 104861 h 104861"/>
                    <a:gd name="connsiteX12" fmla="*/ 0 w 69265"/>
                    <a:gd name="connsiteY12" fmla="*/ 74146 h 104861"/>
                    <a:gd name="connsiteX13" fmla="*/ 0 w 69265"/>
                    <a:gd name="connsiteY13" fmla="*/ 33894 h 104861"/>
                    <a:gd name="connsiteX14" fmla="*/ 33044 w 69265"/>
                    <a:gd name="connsiteY14" fmla="*/ 0 h 104861"/>
                    <a:gd name="connsiteX15" fmla="*/ 68236 w 69265"/>
                    <a:gd name="connsiteY15" fmla="*/ 39580 h 104861"/>
                    <a:gd name="connsiteX16" fmla="*/ 43118 w 69265"/>
                    <a:gd name="connsiteY16" fmla="*/ 39580 h 104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265" h="104861">
                      <a:moveTo>
                        <a:pt x="43118" y="39536"/>
                      </a:moveTo>
                      <a:lnTo>
                        <a:pt x="42939" y="37789"/>
                      </a:lnTo>
                      <a:cubicBezTo>
                        <a:pt x="42446" y="34073"/>
                        <a:pt x="42580" y="30178"/>
                        <a:pt x="41954" y="26462"/>
                      </a:cubicBezTo>
                      <a:cubicBezTo>
                        <a:pt x="40745" y="22387"/>
                        <a:pt x="38730" y="20283"/>
                        <a:pt x="34700" y="20283"/>
                      </a:cubicBezTo>
                      <a:cubicBezTo>
                        <a:pt x="27849" y="20283"/>
                        <a:pt x="26640" y="25924"/>
                        <a:pt x="26640" y="32282"/>
                      </a:cubicBezTo>
                      <a:lnTo>
                        <a:pt x="26640" y="73071"/>
                      </a:lnTo>
                      <a:cubicBezTo>
                        <a:pt x="26640" y="79250"/>
                        <a:pt x="28298" y="84534"/>
                        <a:pt x="35238" y="84534"/>
                      </a:cubicBezTo>
                      <a:cubicBezTo>
                        <a:pt x="45133" y="84534"/>
                        <a:pt x="43431" y="68997"/>
                        <a:pt x="43431" y="61564"/>
                      </a:cubicBezTo>
                      <a:lnTo>
                        <a:pt x="69265" y="61564"/>
                      </a:lnTo>
                      <a:cubicBezTo>
                        <a:pt x="69265" y="67430"/>
                        <a:pt x="68549" y="79743"/>
                        <a:pt x="67072" y="85071"/>
                      </a:cubicBezTo>
                      <a:cubicBezTo>
                        <a:pt x="63534" y="97429"/>
                        <a:pt x="53460" y="103115"/>
                        <a:pt x="41954" y="104324"/>
                      </a:cubicBezTo>
                      <a:cubicBezTo>
                        <a:pt x="39401" y="104503"/>
                        <a:pt x="37073" y="104861"/>
                        <a:pt x="33044" y="104861"/>
                      </a:cubicBezTo>
                      <a:cubicBezTo>
                        <a:pt x="13925" y="104861"/>
                        <a:pt x="0" y="96712"/>
                        <a:pt x="0" y="74146"/>
                      </a:cubicBezTo>
                      <a:lnTo>
                        <a:pt x="0" y="33894"/>
                      </a:lnTo>
                      <a:cubicBezTo>
                        <a:pt x="0" y="8462"/>
                        <a:pt x="12403" y="0"/>
                        <a:pt x="33044" y="0"/>
                      </a:cubicBezTo>
                      <a:cubicBezTo>
                        <a:pt x="59371" y="358"/>
                        <a:pt x="69758" y="12358"/>
                        <a:pt x="68236" y="39580"/>
                      </a:cubicBezTo>
                      <a:lnTo>
                        <a:pt x="43118" y="3958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5" name="手繪多邊形: 圖案 64">
                  <a:extLst>
                    <a:ext uri="{FF2B5EF4-FFF2-40B4-BE49-F238E27FC236}">
                      <a16:creationId xmlns:a16="http://schemas.microsoft.com/office/drawing/2014/main" id="{04FB0EE2-92DF-332E-B63C-A42ECB248019}"/>
                    </a:ext>
                  </a:extLst>
                </p:cNvPr>
                <p:cNvSpPr/>
                <p:nvPr/>
              </p:nvSpPr>
              <p:spPr>
                <a:xfrm>
                  <a:off x="12112974" y="1097162"/>
                  <a:ext cx="26640" cy="132441"/>
                </a:xfrm>
                <a:custGeom>
                  <a:avLst/>
                  <a:gdLst>
                    <a:gd name="connsiteX0" fmla="*/ 0 w 26640"/>
                    <a:gd name="connsiteY0" fmla="*/ 23820 h 132441"/>
                    <a:gd name="connsiteX1" fmla="*/ 0 w 26640"/>
                    <a:gd name="connsiteY1" fmla="*/ 0 h 132441"/>
                    <a:gd name="connsiteX2" fmla="*/ 26640 w 26640"/>
                    <a:gd name="connsiteY2" fmla="*/ 0 h 132441"/>
                    <a:gd name="connsiteX3" fmla="*/ 26640 w 26640"/>
                    <a:gd name="connsiteY3" fmla="*/ 23820 h 132441"/>
                    <a:gd name="connsiteX4" fmla="*/ 0 w 26640"/>
                    <a:gd name="connsiteY4" fmla="*/ 23820 h 132441"/>
                    <a:gd name="connsiteX5" fmla="*/ 0 w 26640"/>
                    <a:gd name="connsiteY5" fmla="*/ 132442 h 132441"/>
                    <a:gd name="connsiteX6" fmla="*/ 0 w 26640"/>
                    <a:gd name="connsiteY6" fmla="*/ 33536 h 132441"/>
                    <a:gd name="connsiteX7" fmla="*/ 26640 w 26640"/>
                    <a:gd name="connsiteY7" fmla="*/ 33536 h 132441"/>
                    <a:gd name="connsiteX8" fmla="*/ 26640 w 26640"/>
                    <a:gd name="connsiteY8" fmla="*/ 132442 h 132441"/>
                    <a:gd name="connsiteX9" fmla="*/ 0 w 26640"/>
                    <a:gd name="connsiteY9" fmla="*/ 132442 h 1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640" h="132441">
                      <a:moveTo>
                        <a:pt x="0" y="23820"/>
                      </a:moveTo>
                      <a:lnTo>
                        <a:pt x="0" y="0"/>
                      </a:lnTo>
                      <a:lnTo>
                        <a:pt x="26640" y="0"/>
                      </a:lnTo>
                      <a:lnTo>
                        <a:pt x="26640" y="23820"/>
                      </a:lnTo>
                      <a:lnTo>
                        <a:pt x="0" y="23820"/>
                      </a:lnTo>
                      <a:close/>
                      <a:moveTo>
                        <a:pt x="0" y="132442"/>
                      </a:moveTo>
                      <a:lnTo>
                        <a:pt x="0" y="33536"/>
                      </a:lnTo>
                      <a:lnTo>
                        <a:pt x="26640" y="33536"/>
                      </a:lnTo>
                      <a:lnTo>
                        <a:pt x="26640" y="132442"/>
                      </a:lnTo>
                      <a:lnTo>
                        <a:pt x="0" y="1324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6" name="手繪多邊形: 圖案 65">
                  <a:extLst>
                    <a:ext uri="{FF2B5EF4-FFF2-40B4-BE49-F238E27FC236}">
                      <a16:creationId xmlns:a16="http://schemas.microsoft.com/office/drawing/2014/main" id="{E09B0C8F-46BD-D218-7051-FCC1249F954F}"/>
                    </a:ext>
                  </a:extLst>
                </p:cNvPr>
                <p:cNvSpPr/>
                <p:nvPr/>
              </p:nvSpPr>
              <p:spPr>
                <a:xfrm>
                  <a:off x="12159583" y="1097162"/>
                  <a:ext cx="26640" cy="132441"/>
                </a:xfrm>
                <a:custGeom>
                  <a:avLst/>
                  <a:gdLst>
                    <a:gd name="connsiteX0" fmla="*/ 0 w 26640"/>
                    <a:gd name="connsiteY0" fmla="*/ 132442 h 132441"/>
                    <a:gd name="connsiteX1" fmla="*/ 0 w 26640"/>
                    <a:gd name="connsiteY1" fmla="*/ 0 h 132441"/>
                    <a:gd name="connsiteX2" fmla="*/ 26640 w 26640"/>
                    <a:gd name="connsiteY2" fmla="*/ 0 h 132441"/>
                    <a:gd name="connsiteX3" fmla="*/ 26640 w 26640"/>
                    <a:gd name="connsiteY3" fmla="*/ 132442 h 132441"/>
                    <a:gd name="connsiteX4" fmla="*/ 0 w 26640"/>
                    <a:gd name="connsiteY4" fmla="*/ 132442 h 132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40" h="132441">
                      <a:moveTo>
                        <a:pt x="0" y="132442"/>
                      </a:moveTo>
                      <a:lnTo>
                        <a:pt x="0" y="0"/>
                      </a:lnTo>
                      <a:lnTo>
                        <a:pt x="26640" y="0"/>
                      </a:lnTo>
                      <a:lnTo>
                        <a:pt x="26640" y="132442"/>
                      </a:lnTo>
                      <a:lnTo>
                        <a:pt x="0" y="1324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7" name="圖形 6">
                <a:extLst>
                  <a:ext uri="{FF2B5EF4-FFF2-40B4-BE49-F238E27FC236}">
                    <a16:creationId xmlns:a16="http://schemas.microsoft.com/office/drawing/2014/main" id="{4F578C41-F305-4270-C085-1321B90F6093}"/>
                  </a:ext>
                </a:extLst>
              </p:cNvPr>
              <p:cNvGrpSpPr/>
              <p:nvPr/>
            </p:nvGrpSpPr>
            <p:grpSpPr>
              <a:xfrm>
                <a:off x="9180535" y="801966"/>
                <a:ext cx="3012180" cy="199692"/>
                <a:chOff x="9180535" y="801966"/>
                <a:chExt cx="3012180" cy="199692"/>
              </a:xfrm>
              <a:solidFill>
                <a:srgbClr val="000000"/>
              </a:solidFill>
            </p:grpSpPr>
            <p:sp>
              <p:nvSpPr>
                <p:cNvPr id="18" name="手繪多邊形: 圖案 17">
                  <a:extLst>
                    <a:ext uri="{FF2B5EF4-FFF2-40B4-BE49-F238E27FC236}">
                      <a16:creationId xmlns:a16="http://schemas.microsoft.com/office/drawing/2014/main" id="{83EB8552-5DCE-7CFC-99A7-B2DF23CE85EA}"/>
                    </a:ext>
                  </a:extLst>
                </p:cNvPr>
                <p:cNvSpPr/>
                <p:nvPr/>
              </p:nvSpPr>
              <p:spPr>
                <a:xfrm>
                  <a:off x="9180535" y="803667"/>
                  <a:ext cx="186709" cy="196245"/>
                </a:xfrm>
                <a:custGeom>
                  <a:avLst/>
                  <a:gdLst>
                    <a:gd name="connsiteX0" fmla="*/ 18984 w 186709"/>
                    <a:gd name="connsiteY0" fmla="*/ 147217 h 196245"/>
                    <a:gd name="connsiteX1" fmla="*/ 0 w 186709"/>
                    <a:gd name="connsiteY1" fmla="*/ 147217 h 196245"/>
                    <a:gd name="connsiteX2" fmla="*/ 0 w 186709"/>
                    <a:gd name="connsiteY2" fmla="*/ 42312 h 196245"/>
                    <a:gd name="connsiteX3" fmla="*/ 6448 w 186709"/>
                    <a:gd name="connsiteY3" fmla="*/ 35864 h 196245"/>
                    <a:gd name="connsiteX4" fmla="*/ 84265 w 186709"/>
                    <a:gd name="connsiteY4" fmla="*/ 35864 h 196245"/>
                    <a:gd name="connsiteX5" fmla="*/ 84265 w 186709"/>
                    <a:gd name="connsiteY5" fmla="*/ 0 h 196245"/>
                    <a:gd name="connsiteX6" fmla="*/ 103249 w 186709"/>
                    <a:gd name="connsiteY6" fmla="*/ 0 h 196245"/>
                    <a:gd name="connsiteX7" fmla="*/ 103249 w 186709"/>
                    <a:gd name="connsiteY7" fmla="*/ 35864 h 196245"/>
                    <a:gd name="connsiteX8" fmla="*/ 179814 w 186709"/>
                    <a:gd name="connsiteY8" fmla="*/ 35864 h 196245"/>
                    <a:gd name="connsiteX9" fmla="*/ 186709 w 186709"/>
                    <a:gd name="connsiteY9" fmla="*/ 42535 h 196245"/>
                    <a:gd name="connsiteX10" fmla="*/ 186709 w 186709"/>
                    <a:gd name="connsiteY10" fmla="*/ 147262 h 196245"/>
                    <a:gd name="connsiteX11" fmla="*/ 167725 w 186709"/>
                    <a:gd name="connsiteY11" fmla="*/ 147262 h 196245"/>
                    <a:gd name="connsiteX12" fmla="*/ 167725 w 186709"/>
                    <a:gd name="connsiteY12" fmla="*/ 137860 h 196245"/>
                    <a:gd name="connsiteX13" fmla="*/ 103249 w 186709"/>
                    <a:gd name="connsiteY13" fmla="*/ 137860 h 196245"/>
                    <a:gd name="connsiteX14" fmla="*/ 103249 w 186709"/>
                    <a:gd name="connsiteY14" fmla="*/ 196245 h 196245"/>
                    <a:gd name="connsiteX15" fmla="*/ 84265 w 186709"/>
                    <a:gd name="connsiteY15" fmla="*/ 196245 h 196245"/>
                    <a:gd name="connsiteX16" fmla="*/ 84265 w 186709"/>
                    <a:gd name="connsiteY16" fmla="*/ 137860 h 196245"/>
                    <a:gd name="connsiteX17" fmla="*/ 18984 w 186709"/>
                    <a:gd name="connsiteY17" fmla="*/ 137860 h 196245"/>
                    <a:gd name="connsiteX18" fmla="*/ 18984 w 186709"/>
                    <a:gd name="connsiteY18" fmla="*/ 147262 h 196245"/>
                    <a:gd name="connsiteX19" fmla="*/ 84265 w 186709"/>
                    <a:gd name="connsiteY19" fmla="*/ 118875 h 196245"/>
                    <a:gd name="connsiteX20" fmla="*/ 84265 w 186709"/>
                    <a:gd name="connsiteY20" fmla="*/ 54848 h 196245"/>
                    <a:gd name="connsiteX21" fmla="*/ 21671 w 186709"/>
                    <a:gd name="connsiteY21" fmla="*/ 54848 h 196245"/>
                    <a:gd name="connsiteX22" fmla="*/ 18939 w 186709"/>
                    <a:gd name="connsiteY22" fmla="*/ 57535 h 196245"/>
                    <a:gd name="connsiteX23" fmla="*/ 18939 w 186709"/>
                    <a:gd name="connsiteY23" fmla="*/ 118875 h 196245"/>
                    <a:gd name="connsiteX24" fmla="*/ 84220 w 186709"/>
                    <a:gd name="connsiteY24" fmla="*/ 118875 h 196245"/>
                    <a:gd name="connsiteX25" fmla="*/ 167680 w 186709"/>
                    <a:gd name="connsiteY25" fmla="*/ 118875 h 196245"/>
                    <a:gd name="connsiteX26" fmla="*/ 167680 w 186709"/>
                    <a:gd name="connsiteY26" fmla="*/ 57535 h 196245"/>
                    <a:gd name="connsiteX27" fmla="*/ 164769 w 186709"/>
                    <a:gd name="connsiteY27" fmla="*/ 54848 h 196245"/>
                    <a:gd name="connsiteX28" fmla="*/ 103249 w 186709"/>
                    <a:gd name="connsiteY28" fmla="*/ 54848 h 196245"/>
                    <a:gd name="connsiteX29" fmla="*/ 103249 w 186709"/>
                    <a:gd name="connsiteY29" fmla="*/ 118875 h 196245"/>
                    <a:gd name="connsiteX30" fmla="*/ 167725 w 186709"/>
                    <a:gd name="connsiteY30" fmla="*/ 118875 h 196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86709" h="196245">
                      <a:moveTo>
                        <a:pt x="18984" y="147217"/>
                      </a:moveTo>
                      <a:lnTo>
                        <a:pt x="0" y="147217"/>
                      </a:lnTo>
                      <a:lnTo>
                        <a:pt x="0" y="42312"/>
                      </a:lnTo>
                      <a:cubicBezTo>
                        <a:pt x="0" y="38013"/>
                        <a:pt x="2149" y="35864"/>
                        <a:pt x="6448" y="35864"/>
                      </a:cubicBezTo>
                      <a:lnTo>
                        <a:pt x="84265" y="35864"/>
                      </a:lnTo>
                      <a:lnTo>
                        <a:pt x="84265" y="0"/>
                      </a:lnTo>
                      <a:lnTo>
                        <a:pt x="103249" y="0"/>
                      </a:lnTo>
                      <a:lnTo>
                        <a:pt x="103249" y="35864"/>
                      </a:lnTo>
                      <a:lnTo>
                        <a:pt x="179814" y="35864"/>
                      </a:lnTo>
                      <a:cubicBezTo>
                        <a:pt x="184381" y="35998"/>
                        <a:pt x="186709" y="38237"/>
                        <a:pt x="186709" y="42535"/>
                      </a:cubicBezTo>
                      <a:lnTo>
                        <a:pt x="186709" y="147262"/>
                      </a:lnTo>
                      <a:lnTo>
                        <a:pt x="167725" y="147262"/>
                      </a:lnTo>
                      <a:lnTo>
                        <a:pt x="167725" y="137860"/>
                      </a:lnTo>
                      <a:lnTo>
                        <a:pt x="103249" y="137860"/>
                      </a:lnTo>
                      <a:lnTo>
                        <a:pt x="103249" y="196245"/>
                      </a:lnTo>
                      <a:lnTo>
                        <a:pt x="84265" y="196245"/>
                      </a:lnTo>
                      <a:lnTo>
                        <a:pt x="84265" y="137860"/>
                      </a:lnTo>
                      <a:lnTo>
                        <a:pt x="18984" y="137860"/>
                      </a:lnTo>
                      <a:lnTo>
                        <a:pt x="18984" y="147262"/>
                      </a:lnTo>
                      <a:close/>
                      <a:moveTo>
                        <a:pt x="84265" y="118875"/>
                      </a:moveTo>
                      <a:lnTo>
                        <a:pt x="84265" y="54848"/>
                      </a:lnTo>
                      <a:lnTo>
                        <a:pt x="21671" y="54848"/>
                      </a:lnTo>
                      <a:cubicBezTo>
                        <a:pt x="19701" y="54848"/>
                        <a:pt x="18806" y="55744"/>
                        <a:pt x="18939" y="57535"/>
                      </a:cubicBezTo>
                      <a:lnTo>
                        <a:pt x="18939" y="118875"/>
                      </a:lnTo>
                      <a:lnTo>
                        <a:pt x="84220" y="118875"/>
                      </a:lnTo>
                      <a:close/>
                      <a:moveTo>
                        <a:pt x="167680" y="118875"/>
                      </a:moveTo>
                      <a:lnTo>
                        <a:pt x="167680" y="57535"/>
                      </a:lnTo>
                      <a:cubicBezTo>
                        <a:pt x="167546" y="55699"/>
                        <a:pt x="166561" y="54848"/>
                        <a:pt x="164769" y="54848"/>
                      </a:cubicBezTo>
                      <a:lnTo>
                        <a:pt x="103249" y="54848"/>
                      </a:lnTo>
                      <a:lnTo>
                        <a:pt x="103249" y="118875"/>
                      </a:lnTo>
                      <a:lnTo>
                        <a:pt x="167725" y="11887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9" name="手繪多邊形: 圖案 18">
                  <a:extLst>
                    <a:ext uri="{FF2B5EF4-FFF2-40B4-BE49-F238E27FC236}">
                      <a16:creationId xmlns:a16="http://schemas.microsoft.com/office/drawing/2014/main" id="{992ECFE8-860B-196D-7E2F-7402075A4D69}"/>
                    </a:ext>
                  </a:extLst>
                </p:cNvPr>
                <p:cNvSpPr/>
                <p:nvPr/>
              </p:nvSpPr>
              <p:spPr>
                <a:xfrm>
                  <a:off x="9433509" y="801966"/>
                  <a:ext cx="192887" cy="198797"/>
                </a:xfrm>
                <a:custGeom>
                  <a:avLst/>
                  <a:gdLst>
                    <a:gd name="connsiteX0" fmla="*/ 68594 w 192887"/>
                    <a:gd name="connsiteY0" fmla="*/ 27760 h 198797"/>
                    <a:gd name="connsiteX1" fmla="*/ 68594 w 192887"/>
                    <a:gd name="connsiteY1" fmla="*/ 39446 h 198797"/>
                    <a:gd name="connsiteX2" fmla="*/ 50461 w 192887"/>
                    <a:gd name="connsiteY2" fmla="*/ 39446 h 198797"/>
                    <a:gd name="connsiteX3" fmla="*/ 50461 w 192887"/>
                    <a:gd name="connsiteY3" fmla="*/ 27760 h 198797"/>
                    <a:gd name="connsiteX4" fmla="*/ 0 w 192887"/>
                    <a:gd name="connsiteY4" fmla="*/ 27760 h 198797"/>
                    <a:gd name="connsiteX5" fmla="*/ 0 w 192887"/>
                    <a:gd name="connsiteY5" fmla="*/ 11283 h 198797"/>
                    <a:gd name="connsiteX6" fmla="*/ 50461 w 192887"/>
                    <a:gd name="connsiteY6" fmla="*/ 11283 h 198797"/>
                    <a:gd name="connsiteX7" fmla="*/ 50461 w 192887"/>
                    <a:gd name="connsiteY7" fmla="*/ 0 h 198797"/>
                    <a:gd name="connsiteX8" fmla="*/ 68594 w 192887"/>
                    <a:gd name="connsiteY8" fmla="*/ 0 h 198797"/>
                    <a:gd name="connsiteX9" fmla="*/ 68594 w 192887"/>
                    <a:gd name="connsiteY9" fmla="*/ 11283 h 198797"/>
                    <a:gd name="connsiteX10" fmla="*/ 127204 w 192887"/>
                    <a:gd name="connsiteY10" fmla="*/ 11283 h 198797"/>
                    <a:gd name="connsiteX11" fmla="*/ 127204 w 192887"/>
                    <a:gd name="connsiteY11" fmla="*/ 0 h 198797"/>
                    <a:gd name="connsiteX12" fmla="*/ 145338 w 192887"/>
                    <a:gd name="connsiteY12" fmla="*/ 0 h 198797"/>
                    <a:gd name="connsiteX13" fmla="*/ 145338 w 192887"/>
                    <a:gd name="connsiteY13" fmla="*/ 11283 h 198797"/>
                    <a:gd name="connsiteX14" fmla="*/ 192887 w 192887"/>
                    <a:gd name="connsiteY14" fmla="*/ 11283 h 198797"/>
                    <a:gd name="connsiteX15" fmla="*/ 192887 w 192887"/>
                    <a:gd name="connsiteY15" fmla="*/ 27760 h 198797"/>
                    <a:gd name="connsiteX16" fmla="*/ 145338 w 192887"/>
                    <a:gd name="connsiteY16" fmla="*/ 27760 h 198797"/>
                    <a:gd name="connsiteX17" fmla="*/ 145338 w 192887"/>
                    <a:gd name="connsiteY17" fmla="*/ 40297 h 198797"/>
                    <a:gd name="connsiteX18" fmla="*/ 127204 w 192887"/>
                    <a:gd name="connsiteY18" fmla="*/ 40297 h 198797"/>
                    <a:gd name="connsiteX19" fmla="*/ 127204 w 192887"/>
                    <a:gd name="connsiteY19" fmla="*/ 27760 h 198797"/>
                    <a:gd name="connsiteX20" fmla="*/ 68594 w 192887"/>
                    <a:gd name="connsiteY20" fmla="*/ 27760 h 198797"/>
                    <a:gd name="connsiteX21" fmla="*/ 2508 w 192887"/>
                    <a:gd name="connsiteY21" fmla="*/ 170410 h 198797"/>
                    <a:gd name="connsiteX22" fmla="*/ 2508 w 192887"/>
                    <a:gd name="connsiteY22" fmla="*/ 153934 h 198797"/>
                    <a:gd name="connsiteX23" fmla="*/ 88027 w 192887"/>
                    <a:gd name="connsiteY23" fmla="*/ 153934 h 198797"/>
                    <a:gd name="connsiteX24" fmla="*/ 88027 w 192887"/>
                    <a:gd name="connsiteY24" fmla="*/ 137054 h 198797"/>
                    <a:gd name="connsiteX25" fmla="*/ 8328 w 192887"/>
                    <a:gd name="connsiteY25" fmla="*/ 137054 h 198797"/>
                    <a:gd name="connsiteX26" fmla="*/ 8328 w 192887"/>
                    <a:gd name="connsiteY26" fmla="*/ 120577 h 198797"/>
                    <a:gd name="connsiteX27" fmla="*/ 37968 w 192887"/>
                    <a:gd name="connsiteY27" fmla="*/ 120577 h 198797"/>
                    <a:gd name="connsiteX28" fmla="*/ 37968 w 192887"/>
                    <a:gd name="connsiteY28" fmla="*/ 99533 h 198797"/>
                    <a:gd name="connsiteX29" fmla="*/ 0 w 192887"/>
                    <a:gd name="connsiteY29" fmla="*/ 99533 h 198797"/>
                    <a:gd name="connsiteX30" fmla="*/ 0 w 192887"/>
                    <a:gd name="connsiteY30" fmla="*/ 83056 h 198797"/>
                    <a:gd name="connsiteX31" fmla="*/ 37968 w 192887"/>
                    <a:gd name="connsiteY31" fmla="*/ 83056 h 198797"/>
                    <a:gd name="connsiteX32" fmla="*/ 37968 w 192887"/>
                    <a:gd name="connsiteY32" fmla="*/ 61967 h 198797"/>
                    <a:gd name="connsiteX33" fmla="*/ 8328 w 192887"/>
                    <a:gd name="connsiteY33" fmla="*/ 61967 h 198797"/>
                    <a:gd name="connsiteX34" fmla="*/ 8328 w 192887"/>
                    <a:gd name="connsiteY34" fmla="*/ 45491 h 198797"/>
                    <a:gd name="connsiteX35" fmla="*/ 185410 w 192887"/>
                    <a:gd name="connsiteY35" fmla="*/ 45491 h 198797"/>
                    <a:gd name="connsiteX36" fmla="*/ 185410 w 192887"/>
                    <a:gd name="connsiteY36" fmla="*/ 61967 h 198797"/>
                    <a:gd name="connsiteX37" fmla="*/ 157023 w 192887"/>
                    <a:gd name="connsiteY37" fmla="*/ 61967 h 198797"/>
                    <a:gd name="connsiteX38" fmla="*/ 157023 w 192887"/>
                    <a:gd name="connsiteY38" fmla="*/ 83056 h 198797"/>
                    <a:gd name="connsiteX39" fmla="*/ 192887 w 192887"/>
                    <a:gd name="connsiteY39" fmla="*/ 83056 h 198797"/>
                    <a:gd name="connsiteX40" fmla="*/ 192887 w 192887"/>
                    <a:gd name="connsiteY40" fmla="*/ 99533 h 198797"/>
                    <a:gd name="connsiteX41" fmla="*/ 157023 w 192887"/>
                    <a:gd name="connsiteY41" fmla="*/ 99533 h 198797"/>
                    <a:gd name="connsiteX42" fmla="*/ 157023 w 192887"/>
                    <a:gd name="connsiteY42" fmla="*/ 120577 h 198797"/>
                    <a:gd name="connsiteX43" fmla="*/ 184559 w 192887"/>
                    <a:gd name="connsiteY43" fmla="*/ 120577 h 198797"/>
                    <a:gd name="connsiteX44" fmla="*/ 184559 w 192887"/>
                    <a:gd name="connsiteY44" fmla="*/ 137054 h 198797"/>
                    <a:gd name="connsiteX45" fmla="*/ 106116 w 192887"/>
                    <a:gd name="connsiteY45" fmla="*/ 137054 h 198797"/>
                    <a:gd name="connsiteX46" fmla="*/ 106116 w 192887"/>
                    <a:gd name="connsiteY46" fmla="*/ 153934 h 198797"/>
                    <a:gd name="connsiteX47" fmla="*/ 190380 w 192887"/>
                    <a:gd name="connsiteY47" fmla="*/ 153934 h 198797"/>
                    <a:gd name="connsiteX48" fmla="*/ 190380 w 192887"/>
                    <a:gd name="connsiteY48" fmla="*/ 170410 h 198797"/>
                    <a:gd name="connsiteX49" fmla="*/ 106116 w 192887"/>
                    <a:gd name="connsiteY49" fmla="*/ 170410 h 198797"/>
                    <a:gd name="connsiteX50" fmla="*/ 106116 w 192887"/>
                    <a:gd name="connsiteY50" fmla="*/ 198797 h 198797"/>
                    <a:gd name="connsiteX51" fmla="*/ 87982 w 192887"/>
                    <a:gd name="connsiteY51" fmla="*/ 198797 h 198797"/>
                    <a:gd name="connsiteX52" fmla="*/ 87982 w 192887"/>
                    <a:gd name="connsiteY52" fmla="*/ 170410 h 198797"/>
                    <a:gd name="connsiteX53" fmla="*/ 2463 w 192887"/>
                    <a:gd name="connsiteY53" fmla="*/ 170410 h 198797"/>
                    <a:gd name="connsiteX54" fmla="*/ 88027 w 192887"/>
                    <a:gd name="connsiteY54" fmla="*/ 61967 h 198797"/>
                    <a:gd name="connsiteX55" fmla="*/ 56102 w 192887"/>
                    <a:gd name="connsiteY55" fmla="*/ 61967 h 198797"/>
                    <a:gd name="connsiteX56" fmla="*/ 56102 w 192887"/>
                    <a:gd name="connsiteY56" fmla="*/ 83056 h 198797"/>
                    <a:gd name="connsiteX57" fmla="*/ 88027 w 192887"/>
                    <a:gd name="connsiteY57" fmla="*/ 83056 h 198797"/>
                    <a:gd name="connsiteX58" fmla="*/ 88027 w 192887"/>
                    <a:gd name="connsiteY58" fmla="*/ 61967 h 198797"/>
                    <a:gd name="connsiteX59" fmla="*/ 88027 w 192887"/>
                    <a:gd name="connsiteY59" fmla="*/ 99488 h 198797"/>
                    <a:gd name="connsiteX60" fmla="*/ 56102 w 192887"/>
                    <a:gd name="connsiteY60" fmla="*/ 99488 h 198797"/>
                    <a:gd name="connsiteX61" fmla="*/ 56102 w 192887"/>
                    <a:gd name="connsiteY61" fmla="*/ 120532 h 198797"/>
                    <a:gd name="connsiteX62" fmla="*/ 88027 w 192887"/>
                    <a:gd name="connsiteY62" fmla="*/ 120532 h 198797"/>
                    <a:gd name="connsiteX63" fmla="*/ 88027 w 192887"/>
                    <a:gd name="connsiteY63" fmla="*/ 99488 h 198797"/>
                    <a:gd name="connsiteX64" fmla="*/ 106160 w 192887"/>
                    <a:gd name="connsiteY64" fmla="*/ 83011 h 198797"/>
                    <a:gd name="connsiteX65" fmla="*/ 138889 w 192887"/>
                    <a:gd name="connsiteY65" fmla="*/ 83011 h 198797"/>
                    <a:gd name="connsiteX66" fmla="*/ 138889 w 192887"/>
                    <a:gd name="connsiteY66" fmla="*/ 61923 h 198797"/>
                    <a:gd name="connsiteX67" fmla="*/ 106160 w 192887"/>
                    <a:gd name="connsiteY67" fmla="*/ 61923 h 198797"/>
                    <a:gd name="connsiteX68" fmla="*/ 106160 w 192887"/>
                    <a:gd name="connsiteY68" fmla="*/ 83011 h 198797"/>
                    <a:gd name="connsiteX69" fmla="*/ 106160 w 192887"/>
                    <a:gd name="connsiteY69" fmla="*/ 120577 h 198797"/>
                    <a:gd name="connsiteX70" fmla="*/ 138889 w 192887"/>
                    <a:gd name="connsiteY70" fmla="*/ 120577 h 198797"/>
                    <a:gd name="connsiteX71" fmla="*/ 138889 w 192887"/>
                    <a:gd name="connsiteY71" fmla="*/ 99533 h 198797"/>
                    <a:gd name="connsiteX72" fmla="*/ 106160 w 192887"/>
                    <a:gd name="connsiteY72" fmla="*/ 99533 h 198797"/>
                    <a:gd name="connsiteX73" fmla="*/ 106160 w 192887"/>
                    <a:gd name="connsiteY73" fmla="*/ 120577 h 198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192887" h="198797">
                      <a:moveTo>
                        <a:pt x="68594" y="27760"/>
                      </a:moveTo>
                      <a:lnTo>
                        <a:pt x="68594" y="39446"/>
                      </a:lnTo>
                      <a:lnTo>
                        <a:pt x="50461" y="39446"/>
                      </a:lnTo>
                      <a:lnTo>
                        <a:pt x="50461" y="27760"/>
                      </a:lnTo>
                      <a:lnTo>
                        <a:pt x="0" y="27760"/>
                      </a:lnTo>
                      <a:lnTo>
                        <a:pt x="0" y="11283"/>
                      </a:lnTo>
                      <a:lnTo>
                        <a:pt x="50461" y="11283"/>
                      </a:lnTo>
                      <a:lnTo>
                        <a:pt x="50461" y="0"/>
                      </a:lnTo>
                      <a:lnTo>
                        <a:pt x="68594" y="0"/>
                      </a:lnTo>
                      <a:lnTo>
                        <a:pt x="68594" y="11283"/>
                      </a:lnTo>
                      <a:lnTo>
                        <a:pt x="127204" y="11283"/>
                      </a:lnTo>
                      <a:lnTo>
                        <a:pt x="127204" y="0"/>
                      </a:lnTo>
                      <a:lnTo>
                        <a:pt x="145338" y="0"/>
                      </a:lnTo>
                      <a:lnTo>
                        <a:pt x="145338" y="11283"/>
                      </a:lnTo>
                      <a:lnTo>
                        <a:pt x="192887" y="11283"/>
                      </a:lnTo>
                      <a:lnTo>
                        <a:pt x="192887" y="27760"/>
                      </a:lnTo>
                      <a:lnTo>
                        <a:pt x="145338" y="27760"/>
                      </a:lnTo>
                      <a:lnTo>
                        <a:pt x="145338" y="40297"/>
                      </a:lnTo>
                      <a:lnTo>
                        <a:pt x="127204" y="40297"/>
                      </a:lnTo>
                      <a:lnTo>
                        <a:pt x="127204" y="27760"/>
                      </a:lnTo>
                      <a:lnTo>
                        <a:pt x="68594" y="27760"/>
                      </a:lnTo>
                      <a:close/>
                      <a:moveTo>
                        <a:pt x="2508" y="170410"/>
                      </a:moveTo>
                      <a:lnTo>
                        <a:pt x="2508" y="153934"/>
                      </a:lnTo>
                      <a:lnTo>
                        <a:pt x="88027" y="153934"/>
                      </a:lnTo>
                      <a:lnTo>
                        <a:pt x="88027" y="137054"/>
                      </a:lnTo>
                      <a:lnTo>
                        <a:pt x="8328" y="137054"/>
                      </a:lnTo>
                      <a:lnTo>
                        <a:pt x="8328" y="120577"/>
                      </a:lnTo>
                      <a:lnTo>
                        <a:pt x="37968" y="120577"/>
                      </a:lnTo>
                      <a:lnTo>
                        <a:pt x="37968" y="99533"/>
                      </a:lnTo>
                      <a:lnTo>
                        <a:pt x="0" y="99533"/>
                      </a:lnTo>
                      <a:lnTo>
                        <a:pt x="0" y="83056"/>
                      </a:lnTo>
                      <a:lnTo>
                        <a:pt x="37968" y="83056"/>
                      </a:lnTo>
                      <a:lnTo>
                        <a:pt x="37968" y="61967"/>
                      </a:lnTo>
                      <a:lnTo>
                        <a:pt x="8328" y="61967"/>
                      </a:lnTo>
                      <a:lnTo>
                        <a:pt x="8328" y="45491"/>
                      </a:lnTo>
                      <a:lnTo>
                        <a:pt x="185410" y="45491"/>
                      </a:lnTo>
                      <a:lnTo>
                        <a:pt x="185410" y="61967"/>
                      </a:lnTo>
                      <a:lnTo>
                        <a:pt x="157023" y="61967"/>
                      </a:lnTo>
                      <a:lnTo>
                        <a:pt x="157023" y="83056"/>
                      </a:lnTo>
                      <a:lnTo>
                        <a:pt x="192887" y="83056"/>
                      </a:lnTo>
                      <a:lnTo>
                        <a:pt x="192887" y="99533"/>
                      </a:lnTo>
                      <a:lnTo>
                        <a:pt x="157023" y="99533"/>
                      </a:lnTo>
                      <a:lnTo>
                        <a:pt x="157023" y="120577"/>
                      </a:lnTo>
                      <a:lnTo>
                        <a:pt x="184559" y="120577"/>
                      </a:lnTo>
                      <a:lnTo>
                        <a:pt x="184559" y="137054"/>
                      </a:lnTo>
                      <a:lnTo>
                        <a:pt x="106116" y="137054"/>
                      </a:lnTo>
                      <a:lnTo>
                        <a:pt x="106116" y="153934"/>
                      </a:lnTo>
                      <a:lnTo>
                        <a:pt x="190380" y="153934"/>
                      </a:lnTo>
                      <a:lnTo>
                        <a:pt x="190380" y="170410"/>
                      </a:lnTo>
                      <a:lnTo>
                        <a:pt x="106116" y="170410"/>
                      </a:lnTo>
                      <a:lnTo>
                        <a:pt x="106116" y="198797"/>
                      </a:lnTo>
                      <a:lnTo>
                        <a:pt x="87982" y="198797"/>
                      </a:lnTo>
                      <a:lnTo>
                        <a:pt x="87982" y="170410"/>
                      </a:lnTo>
                      <a:lnTo>
                        <a:pt x="2463" y="170410"/>
                      </a:lnTo>
                      <a:close/>
                      <a:moveTo>
                        <a:pt x="88027" y="61967"/>
                      </a:moveTo>
                      <a:lnTo>
                        <a:pt x="56102" y="61967"/>
                      </a:lnTo>
                      <a:lnTo>
                        <a:pt x="56102" y="83056"/>
                      </a:lnTo>
                      <a:lnTo>
                        <a:pt x="88027" y="83056"/>
                      </a:lnTo>
                      <a:lnTo>
                        <a:pt x="88027" y="61967"/>
                      </a:lnTo>
                      <a:close/>
                      <a:moveTo>
                        <a:pt x="88027" y="99488"/>
                      </a:moveTo>
                      <a:lnTo>
                        <a:pt x="56102" y="99488"/>
                      </a:lnTo>
                      <a:lnTo>
                        <a:pt x="56102" y="120532"/>
                      </a:lnTo>
                      <a:lnTo>
                        <a:pt x="88027" y="120532"/>
                      </a:lnTo>
                      <a:lnTo>
                        <a:pt x="88027" y="99488"/>
                      </a:lnTo>
                      <a:close/>
                      <a:moveTo>
                        <a:pt x="106160" y="83011"/>
                      </a:moveTo>
                      <a:lnTo>
                        <a:pt x="138889" y="83011"/>
                      </a:lnTo>
                      <a:lnTo>
                        <a:pt x="138889" y="61923"/>
                      </a:lnTo>
                      <a:lnTo>
                        <a:pt x="106160" y="61923"/>
                      </a:lnTo>
                      <a:lnTo>
                        <a:pt x="106160" y="83011"/>
                      </a:lnTo>
                      <a:close/>
                      <a:moveTo>
                        <a:pt x="106160" y="120577"/>
                      </a:moveTo>
                      <a:lnTo>
                        <a:pt x="138889" y="120577"/>
                      </a:lnTo>
                      <a:lnTo>
                        <a:pt x="138889" y="99533"/>
                      </a:lnTo>
                      <a:lnTo>
                        <a:pt x="106160" y="99533"/>
                      </a:lnTo>
                      <a:lnTo>
                        <a:pt x="106160" y="1205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0" name="手繪多邊形: 圖案 19">
                  <a:extLst>
                    <a:ext uri="{FF2B5EF4-FFF2-40B4-BE49-F238E27FC236}">
                      <a16:creationId xmlns:a16="http://schemas.microsoft.com/office/drawing/2014/main" id="{CAD980EE-851A-59E8-9182-DC685EC63D07}"/>
                    </a:ext>
                  </a:extLst>
                </p:cNvPr>
                <p:cNvSpPr/>
                <p:nvPr/>
              </p:nvSpPr>
              <p:spPr>
                <a:xfrm>
                  <a:off x="9687557" y="807428"/>
                  <a:ext cx="198708" cy="191819"/>
                </a:xfrm>
                <a:custGeom>
                  <a:avLst/>
                  <a:gdLst>
                    <a:gd name="connsiteX0" fmla="*/ 37476 w 198708"/>
                    <a:gd name="connsiteY0" fmla="*/ 113234 h 191819"/>
                    <a:gd name="connsiteX1" fmla="*/ 37476 w 198708"/>
                    <a:gd name="connsiteY1" fmla="*/ 167276 h 191819"/>
                    <a:gd name="connsiteX2" fmla="*/ 100474 w 198708"/>
                    <a:gd name="connsiteY2" fmla="*/ 152456 h 191819"/>
                    <a:gd name="connsiteX3" fmla="*/ 105712 w 198708"/>
                    <a:gd name="connsiteY3" fmla="*/ 170813 h 191819"/>
                    <a:gd name="connsiteX4" fmla="*/ 4567 w 198708"/>
                    <a:gd name="connsiteY4" fmla="*/ 191454 h 191819"/>
                    <a:gd name="connsiteX5" fmla="*/ 0 w 198708"/>
                    <a:gd name="connsiteY5" fmla="*/ 173097 h 191819"/>
                    <a:gd name="connsiteX6" fmla="*/ 19388 w 198708"/>
                    <a:gd name="connsiteY6" fmla="*/ 170410 h 191819"/>
                    <a:gd name="connsiteX7" fmla="*/ 19388 w 198708"/>
                    <a:gd name="connsiteY7" fmla="*/ 5418 h 191819"/>
                    <a:gd name="connsiteX8" fmla="*/ 24805 w 198708"/>
                    <a:gd name="connsiteY8" fmla="*/ 0 h 191819"/>
                    <a:gd name="connsiteX9" fmla="*/ 175381 w 198708"/>
                    <a:gd name="connsiteY9" fmla="*/ 0 h 191819"/>
                    <a:gd name="connsiteX10" fmla="*/ 181023 w 198708"/>
                    <a:gd name="connsiteY10" fmla="*/ 5418 h 191819"/>
                    <a:gd name="connsiteX11" fmla="*/ 181023 w 198708"/>
                    <a:gd name="connsiteY11" fmla="*/ 60669 h 191819"/>
                    <a:gd name="connsiteX12" fmla="*/ 175157 w 198708"/>
                    <a:gd name="connsiteY12" fmla="*/ 66490 h 191819"/>
                    <a:gd name="connsiteX13" fmla="*/ 109474 w 198708"/>
                    <a:gd name="connsiteY13" fmla="*/ 66490 h 191819"/>
                    <a:gd name="connsiteX14" fmla="*/ 116368 w 198708"/>
                    <a:gd name="connsiteY14" fmla="*/ 95056 h 191819"/>
                    <a:gd name="connsiteX15" fmla="*/ 189350 w 198708"/>
                    <a:gd name="connsiteY15" fmla="*/ 95056 h 191819"/>
                    <a:gd name="connsiteX16" fmla="*/ 189350 w 198708"/>
                    <a:gd name="connsiteY16" fmla="*/ 113189 h 191819"/>
                    <a:gd name="connsiteX17" fmla="*/ 122189 w 198708"/>
                    <a:gd name="connsiteY17" fmla="*/ 113189 h 191819"/>
                    <a:gd name="connsiteX18" fmla="*/ 142427 w 198708"/>
                    <a:gd name="connsiteY18" fmla="*/ 147173 h 191819"/>
                    <a:gd name="connsiteX19" fmla="*/ 162441 w 198708"/>
                    <a:gd name="connsiteY19" fmla="*/ 166336 h 191819"/>
                    <a:gd name="connsiteX20" fmla="*/ 175381 w 198708"/>
                    <a:gd name="connsiteY20" fmla="*/ 170321 h 191819"/>
                    <a:gd name="connsiteX21" fmla="*/ 179769 w 198708"/>
                    <a:gd name="connsiteY21" fmla="*/ 165127 h 191819"/>
                    <a:gd name="connsiteX22" fmla="*/ 181425 w 198708"/>
                    <a:gd name="connsiteY22" fmla="*/ 138218 h 191819"/>
                    <a:gd name="connsiteX23" fmla="*/ 198708 w 198708"/>
                    <a:gd name="connsiteY23" fmla="*/ 143635 h 191819"/>
                    <a:gd name="connsiteX24" fmla="*/ 192037 w 198708"/>
                    <a:gd name="connsiteY24" fmla="*/ 181380 h 191819"/>
                    <a:gd name="connsiteX25" fmla="*/ 183484 w 198708"/>
                    <a:gd name="connsiteY25" fmla="*/ 190783 h 191819"/>
                    <a:gd name="connsiteX26" fmla="*/ 160336 w 198708"/>
                    <a:gd name="connsiteY26" fmla="*/ 186619 h 191819"/>
                    <a:gd name="connsiteX27" fmla="*/ 103608 w 198708"/>
                    <a:gd name="connsiteY27" fmla="*/ 113189 h 191819"/>
                    <a:gd name="connsiteX28" fmla="*/ 37476 w 198708"/>
                    <a:gd name="connsiteY28" fmla="*/ 113189 h 191819"/>
                    <a:gd name="connsiteX29" fmla="*/ 37476 w 198708"/>
                    <a:gd name="connsiteY29" fmla="*/ 48356 h 191819"/>
                    <a:gd name="connsiteX30" fmla="*/ 159889 w 198708"/>
                    <a:gd name="connsiteY30" fmla="*/ 48356 h 191819"/>
                    <a:gd name="connsiteX31" fmla="*/ 162799 w 198708"/>
                    <a:gd name="connsiteY31" fmla="*/ 45446 h 191819"/>
                    <a:gd name="connsiteX32" fmla="*/ 162799 w 198708"/>
                    <a:gd name="connsiteY32" fmla="*/ 22521 h 191819"/>
                    <a:gd name="connsiteX33" fmla="*/ 158232 w 198708"/>
                    <a:gd name="connsiteY33" fmla="*/ 18134 h 191819"/>
                    <a:gd name="connsiteX34" fmla="*/ 41864 w 198708"/>
                    <a:gd name="connsiteY34" fmla="*/ 18134 h 191819"/>
                    <a:gd name="connsiteX35" fmla="*/ 37476 w 198708"/>
                    <a:gd name="connsiteY35" fmla="*/ 22521 h 191819"/>
                    <a:gd name="connsiteX36" fmla="*/ 37476 w 198708"/>
                    <a:gd name="connsiteY36" fmla="*/ 48401 h 191819"/>
                    <a:gd name="connsiteX37" fmla="*/ 90892 w 198708"/>
                    <a:gd name="connsiteY37" fmla="*/ 66490 h 191819"/>
                    <a:gd name="connsiteX38" fmla="*/ 37521 w 198708"/>
                    <a:gd name="connsiteY38" fmla="*/ 66490 h 191819"/>
                    <a:gd name="connsiteX39" fmla="*/ 37521 w 198708"/>
                    <a:gd name="connsiteY39" fmla="*/ 95056 h 191819"/>
                    <a:gd name="connsiteX40" fmla="*/ 98011 w 198708"/>
                    <a:gd name="connsiteY40" fmla="*/ 95056 h 191819"/>
                    <a:gd name="connsiteX41" fmla="*/ 90892 w 198708"/>
                    <a:gd name="connsiteY41" fmla="*/ 66490 h 191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98708" h="191819">
                      <a:moveTo>
                        <a:pt x="37476" y="113234"/>
                      </a:moveTo>
                      <a:lnTo>
                        <a:pt x="37476" y="167276"/>
                      </a:lnTo>
                      <a:cubicBezTo>
                        <a:pt x="69445" y="160739"/>
                        <a:pt x="90445" y="155814"/>
                        <a:pt x="100474" y="152456"/>
                      </a:cubicBezTo>
                      <a:lnTo>
                        <a:pt x="105712" y="170813"/>
                      </a:lnTo>
                      <a:cubicBezTo>
                        <a:pt x="78310" y="179992"/>
                        <a:pt x="44596" y="186887"/>
                        <a:pt x="4567" y="191454"/>
                      </a:cubicBezTo>
                      <a:lnTo>
                        <a:pt x="0" y="173097"/>
                      </a:lnTo>
                      <a:cubicBezTo>
                        <a:pt x="6135" y="172246"/>
                        <a:pt x="12582" y="171351"/>
                        <a:pt x="19388" y="170410"/>
                      </a:cubicBezTo>
                      <a:lnTo>
                        <a:pt x="19388" y="5418"/>
                      </a:lnTo>
                      <a:cubicBezTo>
                        <a:pt x="19522" y="1791"/>
                        <a:pt x="21313" y="0"/>
                        <a:pt x="24805" y="0"/>
                      </a:cubicBezTo>
                      <a:lnTo>
                        <a:pt x="175381" y="0"/>
                      </a:lnTo>
                      <a:cubicBezTo>
                        <a:pt x="179141" y="134"/>
                        <a:pt x="181023" y="1925"/>
                        <a:pt x="181023" y="5418"/>
                      </a:cubicBezTo>
                      <a:lnTo>
                        <a:pt x="181023" y="60669"/>
                      </a:lnTo>
                      <a:cubicBezTo>
                        <a:pt x="181023" y="64564"/>
                        <a:pt x="179052" y="66490"/>
                        <a:pt x="175157" y="66490"/>
                      </a:cubicBezTo>
                      <a:lnTo>
                        <a:pt x="109474" y="66490"/>
                      </a:lnTo>
                      <a:cubicBezTo>
                        <a:pt x="111846" y="77056"/>
                        <a:pt x="114129" y="86593"/>
                        <a:pt x="116368" y="95056"/>
                      </a:cubicBezTo>
                      <a:lnTo>
                        <a:pt x="189350" y="95056"/>
                      </a:lnTo>
                      <a:lnTo>
                        <a:pt x="189350" y="113189"/>
                      </a:lnTo>
                      <a:lnTo>
                        <a:pt x="122189" y="113189"/>
                      </a:lnTo>
                      <a:cubicBezTo>
                        <a:pt x="127204" y="126129"/>
                        <a:pt x="133965" y="137457"/>
                        <a:pt x="142427" y="147173"/>
                      </a:cubicBezTo>
                      <a:cubicBezTo>
                        <a:pt x="149815" y="155769"/>
                        <a:pt x="156487" y="162172"/>
                        <a:pt x="162441" y="166336"/>
                      </a:cubicBezTo>
                      <a:cubicBezTo>
                        <a:pt x="167993" y="169963"/>
                        <a:pt x="172336" y="171261"/>
                        <a:pt x="175381" y="170321"/>
                      </a:cubicBezTo>
                      <a:cubicBezTo>
                        <a:pt x="177485" y="169470"/>
                        <a:pt x="178918" y="167769"/>
                        <a:pt x="179769" y="165127"/>
                      </a:cubicBezTo>
                      <a:cubicBezTo>
                        <a:pt x="181290" y="158859"/>
                        <a:pt x="181873" y="149904"/>
                        <a:pt x="181425" y="138218"/>
                      </a:cubicBezTo>
                      <a:lnTo>
                        <a:pt x="198708" y="143635"/>
                      </a:lnTo>
                      <a:cubicBezTo>
                        <a:pt x="197320" y="162978"/>
                        <a:pt x="195081" y="175559"/>
                        <a:pt x="192037" y="181380"/>
                      </a:cubicBezTo>
                      <a:cubicBezTo>
                        <a:pt x="189395" y="186395"/>
                        <a:pt x="186530" y="189529"/>
                        <a:pt x="183484" y="190783"/>
                      </a:cubicBezTo>
                      <a:cubicBezTo>
                        <a:pt x="176545" y="193021"/>
                        <a:pt x="168799" y="191633"/>
                        <a:pt x="160336" y="186619"/>
                      </a:cubicBezTo>
                      <a:cubicBezTo>
                        <a:pt x="134591" y="172694"/>
                        <a:pt x="115697" y="148247"/>
                        <a:pt x="103608" y="113189"/>
                      </a:cubicBezTo>
                      <a:lnTo>
                        <a:pt x="37476" y="113189"/>
                      </a:lnTo>
                      <a:close/>
                      <a:moveTo>
                        <a:pt x="37476" y="48356"/>
                      </a:moveTo>
                      <a:lnTo>
                        <a:pt x="159889" y="48356"/>
                      </a:lnTo>
                      <a:cubicBezTo>
                        <a:pt x="161859" y="48222"/>
                        <a:pt x="162799" y="47237"/>
                        <a:pt x="162799" y="45446"/>
                      </a:cubicBezTo>
                      <a:lnTo>
                        <a:pt x="162799" y="22521"/>
                      </a:lnTo>
                      <a:cubicBezTo>
                        <a:pt x="162799" y="19611"/>
                        <a:pt x="161277" y="18134"/>
                        <a:pt x="158232" y="18134"/>
                      </a:cubicBezTo>
                      <a:lnTo>
                        <a:pt x="41864" y="18134"/>
                      </a:lnTo>
                      <a:cubicBezTo>
                        <a:pt x="38954" y="18134"/>
                        <a:pt x="37476" y="19611"/>
                        <a:pt x="37476" y="22521"/>
                      </a:cubicBezTo>
                      <a:lnTo>
                        <a:pt x="37476" y="48401"/>
                      </a:lnTo>
                      <a:close/>
                      <a:moveTo>
                        <a:pt x="90892" y="66490"/>
                      </a:moveTo>
                      <a:lnTo>
                        <a:pt x="37521" y="66490"/>
                      </a:lnTo>
                      <a:lnTo>
                        <a:pt x="37521" y="95056"/>
                      </a:lnTo>
                      <a:lnTo>
                        <a:pt x="98011" y="95056"/>
                      </a:lnTo>
                      <a:cubicBezTo>
                        <a:pt x="95504" y="86145"/>
                        <a:pt x="93130" y="76653"/>
                        <a:pt x="90892" y="664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1" name="手繪多邊形: 圖案 20">
                  <a:extLst>
                    <a:ext uri="{FF2B5EF4-FFF2-40B4-BE49-F238E27FC236}">
                      <a16:creationId xmlns:a16="http://schemas.microsoft.com/office/drawing/2014/main" id="{6AD51CEE-6D94-F3EC-5EF3-FD49E893F035}"/>
                    </a:ext>
                  </a:extLst>
                </p:cNvPr>
                <p:cNvSpPr/>
                <p:nvPr/>
              </p:nvSpPr>
              <p:spPr>
                <a:xfrm>
                  <a:off x="9950695" y="809085"/>
                  <a:ext cx="184201" cy="190648"/>
                </a:xfrm>
                <a:custGeom>
                  <a:avLst/>
                  <a:gdLst>
                    <a:gd name="connsiteX0" fmla="*/ 18134 w 184201"/>
                    <a:gd name="connsiteY0" fmla="*/ 190648 h 190648"/>
                    <a:gd name="connsiteX1" fmla="*/ 0 w 184201"/>
                    <a:gd name="connsiteY1" fmla="*/ 190648 h 190648"/>
                    <a:gd name="connsiteX2" fmla="*/ 0 w 184201"/>
                    <a:gd name="connsiteY2" fmla="*/ 6045 h 190648"/>
                    <a:gd name="connsiteX3" fmla="*/ 6045 w 184201"/>
                    <a:gd name="connsiteY3" fmla="*/ 0 h 190648"/>
                    <a:gd name="connsiteX4" fmla="*/ 177932 w 184201"/>
                    <a:gd name="connsiteY4" fmla="*/ 0 h 190648"/>
                    <a:gd name="connsiteX5" fmla="*/ 184201 w 184201"/>
                    <a:gd name="connsiteY5" fmla="*/ 6045 h 190648"/>
                    <a:gd name="connsiteX6" fmla="*/ 184201 w 184201"/>
                    <a:gd name="connsiteY6" fmla="*/ 190648 h 190648"/>
                    <a:gd name="connsiteX7" fmla="*/ 166068 w 184201"/>
                    <a:gd name="connsiteY7" fmla="*/ 190648 h 190648"/>
                    <a:gd name="connsiteX8" fmla="*/ 166068 w 184201"/>
                    <a:gd name="connsiteY8" fmla="*/ 181694 h 190648"/>
                    <a:gd name="connsiteX9" fmla="*/ 18179 w 184201"/>
                    <a:gd name="connsiteY9" fmla="*/ 181694 h 190648"/>
                    <a:gd name="connsiteX10" fmla="*/ 18179 w 184201"/>
                    <a:gd name="connsiteY10" fmla="*/ 190648 h 190648"/>
                    <a:gd name="connsiteX11" fmla="*/ 144531 w 184201"/>
                    <a:gd name="connsiteY11" fmla="*/ 16477 h 190648"/>
                    <a:gd name="connsiteX12" fmla="*/ 149322 w 184201"/>
                    <a:gd name="connsiteY12" fmla="*/ 30849 h 190648"/>
                    <a:gd name="connsiteX13" fmla="*/ 159127 w 184201"/>
                    <a:gd name="connsiteY13" fmla="*/ 30849 h 190648"/>
                    <a:gd name="connsiteX14" fmla="*/ 159127 w 184201"/>
                    <a:gd name="connsiteY14" fmla="*/ 47326 h 190648"/>
                    <a:gd name="connsiteX15" fmla="*/ 119503 w 184201"/>
                    <a:gd name="connsiteY15" fmla="*/ 47326 h 190648"/>
                    <a:gd name="connsiteX16" fmla="*/ 128054 w 184201"/>
                    <a:gd name="connsiteY16" fmla="*/ 98414 h 190648"/>
                    <a:gd name="connsiteX17" fmla="*/ 141621 w 184201"/>
                    <a:gd name="connsiteY17" fmla="*/ 57132 h 190648"/>
                    <a:gd name="connsiteX18" fmla="*/ 157694 w 184201"/>
                    <a:gd name="connsiteY18" fmla="*/ 61520 h 190648"/>
                    <a:gd name="connsiteX19" fmla="*/ 135174 w 184201"/>
                    <a:gd name="connsiteY19" fmla="*/ 118651 h 190648"/>
                    <a:gd name="connsiteX20" fmla="*/ 134143 w 184201"/>
                    <a:gd name="connsiteY20" fmla="*/ 120308 h 190648"/>
                    <a:gd name="connsiteX21" fmla="*/ 139785 w 184201"/>
                    <a:gd name="connsiteY21" fmla="*/ 135531 h 190648"/>
                    <a:gd name="connsiteX22" fmla="*/ 143546 w 184201"/>
                    <a:gd name="connsiteY22" fmla="*/ 142606 h 190648"/>
                    <a:gd name="connsiteX23" fmla="*/ 145830 w 184201"/>
                    <a:gd name="connsiteY23" fmla="*/ 138218 h 190648"/>
                    <a:gd name="connsiteX24" fmla="*/ 145830 w 184201"/>
                    <a:gd name="connsiteY24" fmla="*/ 115920 h 190648"/>
                    <a:gd name="connsiteX25" fmla="*/ 161904 w 184201"/>
                    <a:gd name="connsiteY25" fmla="*/ 120084 h 190648"/>
                    <a:gd name="connsiteX26" fmla="*/ 156038 w 184201"/>
                    <a:gd name="connsiteY26" fmla="*/ 157202 h 190648"/>
                    <a:gd name="connsiteX27" fmla="*/ 150397 w 184201"/>
                    <a:gd name="connsiteY27" fmla="*/ 162620 h 190648"/>
                    <a:gd name="connsiteX28" fmla="*/ 144352 w 184201"/>
                    <a:gd name="connsiteY28" fmla="*/ 163650 h 190648"/>
                    <a:gd name="connsiteX29" fmla="*/ 132442 w 184201"/>
                    <a:gd name="connsiteY29" fmla="*/ 155724 h 190648"/>
                    <a:gd name="connsiteX30" fmla="*/ 123263 w 184201"/>
                    <a:gd name="connsiteY30" fmla="*/ 136516 h 190648"/>
                    <a:gd name="connsiteX31" fmla="*/ 100519 w 184201"/>
                    <a:gd name="connsiteY31" fmla="*/ 163829 h 190648"/>
                    <a:gd name="connsiteX32" fmla="*/ 86549 w 184201"/>
                    <a:gd name="connsiteY32" fmla="*/ 153172 h 190648"/>
                    <a:gd name="connsiteX33" fmla="*/ 98458 w 184201"/>
                    <a:gd name="connsiteY33" fmla="*/ 141486 h 190648"/>
                    <a:gd name="connsiteX34" fmla="*/ 29417 w 184201"/>
                    <a:gd name="connsiteY34" fmla="*/ 151068 h 190648"/>
                    <a:gd name="connsiteX35" fmla="*/ 25880 w 184201"/>
                    <a:gd name="connsiteY35" fmla="*/ 133964 h 190648"/>
                    <a:gd name="connsiteX36" fmla="*/ 98862 w 184201"/>
                    <a:gd name="connsiteY36" fmla="*/ 123308 h 190648"/>
                    <a:gd name="connsiteX37" fmla="*/ 101996 w 184201"/>
                    <a:gd name="connsiteY37" fmla="*/ 137681 h 190648"/>
                    <a:gd name="connsiteX38" fmla="*/ 117220 w 184201"/>
                    <a:gd name="connsiteY38" fmla="*/ 117846 h 190648"/>
                    <a:gd name="connsiteX39" fmla="*/ 103025 w 184201"/>
                    <a:gd name="connsiteY39" fmla="*/ 47147 h 190648"/>
                    <a:gd name="connsiteX40" fmla="*/ 27939 w 184201"/>
                    <a:gd name="connsiteY40" fmla="*/ 47147 h 190648"/>
                    <a:gd name="connsiteX41" fmla="*/ 27939 w 184201"/>
                    <a:gd name="connsiteY41" fmla="*/ 30670 h 190648"/>
                    <a:gd name="connsiteX42" fmla="*/ 101145 w 184201"/>
                    <a:gd name="connsiteY42" fmla="*/ 30670 h 190648"/>
                    <a:gd name="connsiteX43" fmla="*/ 100115 w 184201"/>
                    <a:gd name="connsiteY43" fmla="*/ 16298 h 190648"/>
                    <a:gd name="connsiteX44" fmla="*/ 20641 w 184201"/>
                    <a:gd name="connsiteY44" fmla="*/ 16298 h 190648"/>
                    <a:gd name="connsiteX45" fmla="*/ 18134 w 184201"/>
                    <a:gd name="connsiteY45" fmla="*/ 18805 h 190648"/>
                    <a:gd name="connsiteX46" fmla="*/ 18134 w 184201"/>
                    <a:gd name="connsiteY46" fmla="*/ 165038 h 190648"/>
                    <a:gd name="connsiteX47" fmla="*/ 166023 w 184201"/>
                    <a:gd name="connsiteY47" fmla="*/ 165038 h 190648"/>
                    <a:gd name="connsiteX48" fmla="*/ 166023 w 184201"/>
                    <a:gd name="connsiteY48" fmla="*/ 18805 h 190648"/>
                    <a:gd name="connsiteX49" fmla="*/ 163291 w 184201"/>
                    <a:gd name="connsiteY49" fmla="*/ 16298 h 190648"/>
                    <a:gd name="connsiteX50" fmla="*/ 144531 w 184201"/>
                    <a:gd name="connsiteY50" fmla="*/ 16298 h 190648"/>
                    <a:gd name="connsiteX51" fmla="*/ 94250 w 184201"/>
                    <a:gd name="connsiteY51" fmla="*/ 117398 h 190648"/>
                    <a:gd name="connsiteX52" fmla="*/ 30447 w 184201"/>
                    <a:gd name="connsiteY52" fmla="*/ 117398 h 190648"/>
                    <a:gd name="connsiteX53" fmla="*/ 28342 w 184201"/>
                    <a:gd name="connsiteY53" fmla="*/ 115114 h 190648"/>
                    <a:gd name="connsiteX54" fmla="*/ 28342 w 184201"/>
                    <a:gd name="connsiteY54" fmla="*/ 62997 h 190648"/>
                    <a:gd name="connsiteX55" fmla="*/ 30447 w 184201"/>
                    <a:gd name="connsiteY55" fmla="*/ 60893 h 190648"/>
                    <a:gd name="connsiteX56" fmla="*/ 94250 w 184201"/>
                    <a:gd name="connsiteY56" fmla="*/ 60893 h 190648"/>
                    <a:gd name="connsiteX57" fmla="*/ 96533 w 184201"/>
                    <a:gd name="connsiteY57" fmla="*/ 62997 h 190648"/>
                    <a:gd name="connsiteX58" fmla="*/ 96533 w 184201"/>
                    <a:gd name="connsiteY58" fmla="*/ 115114 h 190648"/>
                    <a:gd name="connsiteX59" fmla="*/ 94250 w 184201"/>
                    <a:gd name="connsiteY59" fmla="*/ 117398 h 190648"/>
                    <a:gd name="connsiteX60" fmla="*/ 45446 w 184201"/>
                    <a:gd name="connsiteY60" fmla="*/ 75713 h 190648"/>
                    <a:gd name="connsiteX61" fmla="*/ 44819 w 184201"/>
                    <a:gd name="connsiteY61" fmla="*/ 76340 h 190648"/>
                    <a:gd name="connsiteX62" fmla="*/ 44819 w 184201"/>
                    <a:gd name="connsiteY62" fmla="*/ 101772 h 190648"/>
                    <a:gd name="connsiteX63" fmla="*/ 45446 w 184201"/>
                    <a:gd name="connsiteY63" fmla="*/ 102622 h 190648"/>
                    <a:gd name="connsiteX64" fmla="*/ 79251 w 184201"/>
                    <a:gd name="connsiteY64" fmla="*/ 102622 h 190648"/>
                    <a:gd name="connsiteX65" fmla="*/ 80102 w 184201"/>
                    <a:gd name="connsiteY65" fmla="*/ 101772 h 190648"/>
                    <a:gd name="connsiteX66" fmla="*/ 80102 w 184201"/>
                    <a:gd name="connsiteY66" fmla="*/ 76340 h 190648"/>
                    <a:gd name="connsiteX67" fmla="*/ 79251 w 184201"/>
                    <a:gd name="connsiteY67" fmla="*/ 75713 h 190648"/>
                    <a:gd name="connsiteX68" fmla="*/ 45446 w 184201"/>
                    <a:gd name="connsiteY68" fmla="*/ 75713 h 190648"/>
                    <a:gd name="connsiteX69" fmla="*/ 126577 w 184201"/>
                    <a:gd name="connsiteY69" fmla="*/ 16477 h 190648"/>
                    <a:gd name="connsiteX70" fmla="*/ 116368 w 184201"/>
                    <a:gd name="connsiteY70" fmla="*/ 16477 h 190648"/>
                    <a:gd name="connsiteX71" fmla="*/ 117622 w 184201"/>
                    <a:gd name="connsiteY71" fmla="*/ 30849 h 190648"/>
                    <a:gd name="connsiteX72" fmla="*/ 131816 w 184201"/>
                    <a:gd name="connsiteY72" fmla="*/ 30849 h 190648"/>
                    <a:gd name="connsiteX73" fmla="*/ 126621 w 184201"/>
                    <a:gd name="connsiteY73" fmla="*/ 16477 h 190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184201" h="190648">
                      <a:moveTo>
                        <a:pt x="18134" y="190648"/>
                      </a:moveTo>
                      <a:lnTo>
                        <a:pt x="0" y="190648"/>
                      </a:lnTo>
                      <a:lnTo>
                        <a:pt x="0" y="6045"/>
                      </a:lnTo>
                      <a:cubicBezTo>
                        <a:pt x="134" y="2015"/>
                        <a:pt x="2194" y="0"/>
                        <a:pt x="6045" y="0"/>
                      </a:cubicBezTo>
                      <a:lnTo>
                        <a:pt x="177932" y="0"/>
                      </a:lnTo>
                      <a:cubicBezTo>
                        <a:pt x="182097" y="134"/>
                        <a:pt x="184201" y="2149"/>
                        <a:pt x="184201" y="6045"/>
                      </a:cubicBezTo>
                      <a:lnTo>
                        <a:pt x="184201" y="190648"/>
                      </a:lnTo>
                      <a:lnTo>
                        <a:pt x="166068" y="190648"/>
                      </a:lnTo>
                      <a:lnTo>
                        <a:pt x="166068" y="181694"/>
                      </a:lnTo>
                      <a:lnTo>
                        <a:pt x="18179" y="181694"/>
                      </a:lnTo>
                      <a:lnTo>
                        <a:pt x="18179" y="190648"/>
                      </a:lnTo>
                      <a:close/>
                      <a:moveTo>
                        <a:pt x="144531" y="16477"/>
                      </a:moveTo>
                      <a:cubicBezTo>
                        <a:pt x="146054" y="20910"/>
                        <a:pt x="147665" y="25700"/>
                        <a:pt x="149322" y="30849"/>
                      </a:cubicBezTo>
                      <a:lnTo>
                        <a:pt x="159127" y="30849"/>
                      </a:lnTo>
                      <a:lnTo>
                        <a:pt x="159127" y="47326"/>
                      </a:lnTo>
                      <a:lnTo>
                        <a:pt x="119503" y="47326"/>
                      </a:lnTo>
                      <a:cubicBezTo>
                        <a:pt x="122592" y="70519"/>
                        <a:pt x="125412" y="87578"/>
                        <a:pt x="128054" y="98414"/>
                      </a:cubicBezTo>
                      <a:cubicBezTo>
                        <a:pt x="133606" y="85922"/>
                        <a:pt x="138174" y="72131"/>
                        <a:pt x="141621" y="57132"/>
                      </a:cubicBezTo>
                      <a:lnTo>
                        <a:pt x="157694" y="61520"/>
                      </a:lnTo>
                      <a:cubicBezTo>
                        <a:pt x="151426" y="85295"/>
                        <a:pt x="143950" y="104324"/>
                        <a:pt x="135174" y="118651"/>
                      </a:cubicBezTo>
                      <a:cubicBezTo>
                        <a:pt x="134636" y="119234"/>
                        <a:pt x="134278" y="119771"/>
                        <a:pt x="134143" y="120308"/>
                      </a:cubicBezTo>
                      <a:cubicBezTo>
                        <a:pt x="136114" y="125860"/>
                        <a:pt x="137994" y="130964"/>
                        <a:pt x="139785" y="135531"/>
                      </a:cubicBezTo>
                      <a:cubicBezTo>
                        <a:pt x="141756" y="140412"/>
                        <a:pt x="143009" y="142785"/>
                        <a:pt x="143546" y="142606"/>
                      </a:cubicBezTo>
                      <a:cubicBezTo>
                        <a:pt x="144666" y="142337"/>
                        <a:pt x="145426" y="140859"/>
                        <a:pt x="145830" y="138218"/>
                      </a:cubicBezTo>
                      <a:cubicBezTo>
                        <a:pt x="146412" y="132084"/>
                        <a:pt x="146412" y="124651"/>
                        <a:pt x="145830" y="115920"/>
                      </a:cubicBezTo>
                      <a:lnTo>
                        <a:pt x="161904" y="120084"/>
                      </a:lnTo>
                      <a:cubicBezTo>
                        <a:pt x="161366" y="137188"/>
                        <a:pt x="159396" y="149546"/>
                        <a:pt x="156038" y="157202"/>
                      </a:cubicBezTo>
                      <a:cubicBezTo>
                        <a:pt x="153934" y="160247"/>
                        <a:pt x="152098" y="162082"/>
                        <a:pt x="150397" y="162620"/>
                      </a:cubicBezTo>
                      <a:cubicBezTo>
                        <a:pt x="148472" y="163470"/>
                        <a:pt x="146412" y="163829"/>
                        <a:pt x="144352" y="163650"/>
                      </a:cubicBezTo>
                      <a:cubicBezTo>
                        <a:pt x="140188" y="163067"/>
                        <a:pt x="136204" y="160471"/>
                        <a:pt x="132442" y="155724"/>
                      </a:cubicBezTo>
                      <a:cubicBezTo>
                        <a:pt x="129263" y="150575"/>
                        <a:pt x="126174" y="144173"/>
                        <a:pt x="123263" y="136516"/>
                      </a:cubicBezTo>
                      <a:cubicBezTo>
                        <a:pt x="115607" y="147217"/>
                        <a:pt x="108041" y="156351"/>
                        <a:pt x="100519" y="163829"/>
                      </a:cubicBezTo>
                      <a:lnTo>
                        <a:pt x="86549" y="153172"/>
                      </a:lnTo>
                      <a:cubicBezTo>
                        <a:pt x="90578" y="149277"/>
                        <a:pt x="94564" y="145382"/>
                        <a:pt x="98458" y="141486"/>
                      </a:cubicBezTo>
                      <a:cubicBezTo>
                        <a:pt x="77459" y="146635"/>
                        <a:pt x="54446" y="149814"/>
                        <a:pt x="29417" y="151068"/>
                      </a:cubicBezTo>
                      <a:lnTo>
                        <a:pt x="25880" y="133964"/>
                      </a:lnTo>
                      <a:cubicBezTo>
                        <a:pt x="57849" y="131457"/>
                        <a:pt x="82206" y="127920"/>
                        <a:pt x="98862" y="123308"/>
                      </a:cubicBezTo>
                      <a:lnTo>
                        <a:pt x="101996" y="137681"/>
                      </a:lnTo>
                      <a:cubicBezTo>
                        <a:pt x="107996" y="130427"/>
                        <a:pt x="113055" y="123845"/>
                        <a:pt x="117220" y="117846"/>
                      </a:cubicBezTo>
                      <a:cubicBezTo>
                        <a:pt x="111668" y="99488"/>
                        <a:pt x="106921" y="75937"/>
                        <a:pt x="103025" y="47147"/>
                      </a:cubicBezTo>
                      <a:lnTo>
                        <a:pt x="27939" y="47147"/>
                      </a:lnTo>
                      <a:lnTo>
                        <a:pt x="27939" y="30670"/>
                      </a:lnTo>
                      <a:lnTo>
                        <a:pt x="101145" y="30670"/>
                      </a:lnTo>
                      <a:cubicBezTo>
                        <a:pt x="100607" y="25656"/>
                        <a:pt x="100250" y="20865"/>
                        <a:pt x="100115" y="16298"/>
                      </a:cubicBezTo>
                      <a:lnTo>
                        <a:pt x="20641" y="16298"/>
                      </a:lnTo>
                      <a:cubicBezTo>
                        <a:pt x="18850" y="16298"/>
                        <a:pt x="17999" y="17148"/>
                        <a:pt x="18134" y="18805"/>
                      </a:cubicBezTo>
                      <a:lnTo>
                        <a:pt x="18134" y="165038"/>
                      </a:lnTo>
                      <a:lnTo>
                        <a:pt x="166023" y="165038"/>
                      </a:lnTo>
                      <a:lnTo>
                        <a:pt x="166023" y="18805"/>
                      </a:lnTo>
                      <a:cubicBezTo>
                        <a:pt x="166023" y="17148"/>
                        <a:pt x="165128" y="16298"/>
                        <a:pt x="163291" y="16298"/>
                      </a:cubicBezTo>
                      <a:lnTo>
                        <a:pt x="144531" y="16298"/>
                      </a:lnTo>
                      <a:close/>
                      <a:moveTo>
                        <a:pt x="94250" y="117398"/>
                      </a:moveTo>
                      <a:lnTo>
                        <a:pt x="30447" y="117398"/>
                      </a:lnTo>
                      <a:cubicBezTo>
                        <a:pt x="29058" y="117264"/>
                        <a:pt x="28342" y="116502"/>
                        <a:pt x="28342" y="115114"/>
                      </a:cubicBezTo>
                      <a:lnTo>
                        <a:pt x="28342" y="62997"/>
                      </a:lnTo>
                      <a:cubicBezTo>
                        <a:pt x="28342" y="61609"/>
                        <a:pt x="29058" y="60893"/>
                        <a:pt x="30447" y="60893"/>
                      </a:cubicBezTo>
                      <a:lnTo>
                        <a:pt x="94250" y="60893"/>
                      </a:lnTo>
                      <a:cubicBezTo>
                        <a:pt x="95817" y="60893"/>
                        <a:pt x="96533" y="61564"/>
                        <a:pt x="96533" y="62997"/>
                      </a:cubicBezTo>
                      <a:lnTo>
                        <a:pt x="96533" y="115114"/>
                      </a:lnTo>
                      <a:cubicBezTo>
                        <a:pt x="96399" y="116637"/>
                        <a:pt x="95638" y="117398"/>
                        <a:pt x="94250" y="117398"/>
                      </a:cubicBezTo>
                      <a:close/>
                      <a:moveTo>
                        <a:pt x="45446" y="75713"/>
                      </a:moveTo>
                      <a:cubicBezTo>
                        <a:pt x="44909" y="75713"/>
                        <a:pt x="44685" y="75937"/>
                        <a:pt x="44819" y="76340"/>
                      </a:cubicBezTo>
                      <a:lnTo>
                        <a:pt x="44819" y="101772"/>
                      </a:lnTo>
                      <a:cubicBezTo>
                        <a:pt x="44685" y="102175"/>
                        <a:pt x="44909" y="102443"/>
                        <a:pt x="45446" y="102622"/>
                      </a:cubicBezTo>
                      <a:lnTo>
                        <a:pt x="79251" y="102622"/>
                      </a:lnTo>
                      <a:cubicBezTo>
                        <a:pt x="79833" y="102488"/>
                        <a:pt x="80102" y="102219"/>
                        <a:pt x="80102" y="101772"/>
                      </a:cubicBezTo>
                      <a:lnTo>
                        <a:pt x="80102" y="76340"/>
                      </a:lnTo>
                      <a:cubicBezTo>
                        <a:pt x="80102" y="75937"/>
                        <a:pt x="79833" y="75713"/>
                        <a:pt x="79251" y="75713"/>
                      </a:cubicBezTo>
                      <a:lnTo>
                        <a:pt x="45446" y="75713"/>
                      </a:lnTo>
                      <a:close/>
                      <a:moveTo>
                        <a:pt x="126577" y="16477"/>
                      </a:moveTo>
                      <a:lnTo>
                        <a:pt x="116368" y="16477"/>
                      </a:lnTo>
                      <a:cubicBezTo>
                        <a:pt x="116682" y="21089"/>
                        <a:pt x="117085" y="25879"/>
                        <a:pt x="117622" y="30849"/>
                      </a:cubicBezTo>
                      <a:lnTo>
                        <a:pt x="131816" y="30849"/>
                      </a:lnTo>
                      <a:cubicBezTo>
                        <a:pt x="130024" y="25163"/>
                        <a:pt x="128279" y="20372"/>
                        <a:pt x="126621" y="164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2" name="手繪多邊形: 圖案 21">
                  <a:extLst>
                    <a:ext uri="{FF2B5EF4-FFF2-40B4-BE49-F238E27FC236}">
                      <a16:creationId xmlns:a16="http://schemas.microsoft.com/office/drawing/2014/main" id="{F71CEAF3-A424-5A47-A912-003D074F63FE}"/>
                    </a:ext>
                  </a:extLst>
                </p:cNvPr>
                <p:cNvSpPr/>
                <p:nvPr/>
              </p:nvSpPr>
              <p:spPr>
                <a:xfrm>
                  <a:off x="10200669" y="803623"/>
                  <a:ext cx="197991" cy="196440"/>
                </a:xfrm>
                <a:custGeom>
                  <a:avLst/>
                  <a:gdLst>
                    <a:gd name="connsiteX0" fmla="*/ 45490 w 197991"/>
                    <a:gd name="connsiteY0" fmla="*/ 144576 h 196440"/>
                    <a:gd name="connsiteX1" fmla="*/ 8373 w 197991"/>
                    <a:gd name="connsiteY1" fmla="*/ 144576 h 196440"/>
                    <a:gd name="connsiteX2" fmla="*/ 8373 w 197991"/>
                    <a:gd name="connsiteY2" fmla="*/ 128099 h 196440"/>
                    <a:gd name="connsiteX3" fmla="*/ 45490 w 197991"/>
                    <a:gd name="connsiteY3" fmla="*/ 128099 h 196440"/>
                    <a:gd name="connsiteX4" fmla="*/ 45490 w 197991"/>
                    <a:gd name="connsiteY4" fmla="*/ 107010 h 196440"/>
                    <a:gd name="connsiteX5" fmla="*/ 5015 w 197991"/>
                    <a:gd name="connsiteY5" fmla="*/ 107010 h 196440"/>
                    <a:gd name="connsiteX6" fmla="*/ 5015 w 197991"/>
                    <a:gd name="connsiteY6" fmla="*/ 90533 h 196440"/>
                    <a:gd name="connsiteX7" fmla="*/ 26059 w 197991"/>
                    <a:gd name="connsiteY7" fmla="*/ 90533 h 196440"/>
                    <a:gd name="connsiteX8" fmla="*/ 22746 w 197991"/>
                    <a:gd name="connsiteY8" fmla="*/ 66131 h 196440"/>
                    <a:gd name="connsiteX9" fmla="*/ 0 w 197991"/>
                    <a:gd name="connsiteY9" fmla="*/ 66131 h 196440"/>
                    <a:gd name="connsiteX10" fmla="*/ 0 w 197991"/>
                    <a:gd name="connsiteY10" fmla="*/ 49655 h 196440"/>
                    <a:gd name="connsiteX11" fmla="*/ 34610 w 197991"/>
                    <a:gd name="connsiteY11" fmla="*/ 49655 h 196440"/>
                    <a:gd name="connsiteX12" fmla="*/ 34610 w 197991"/>
                    <a:gd name="connsiteY12" fmla="*/ 851 h 196440"/>
                    <a:gd name="connsiteX13" fmla="*/ 51087 w 197991"/>
                    <a:gd name="connsiteY13" fmla="*/ 851 h 196440"/>
                    <a:gd name="connsiteX14" fmla="*/ 51087 w 197991"/>
                    <a:gd name="connsiteY14" fmla="*/ 49655 h 196440"/>
                    <a:gd name="connsiteX15" fmla="*/ 64654 w 197991"/>
                    <a:gd name="connsiteY15" fmla="*/ 49655 h 196440"/>
                    <a:gd name="connsiteX16" fmla="*/ 64654 w 197991"/>
                    <a:gd name="connsiteY16" fmla="*/ 851 h 196440"/>
                    <a:gd name="connsiteX17" fmla="*/ 81131 w 197991"/>
                    <a:gd name="connsiteY17" fmla="*/ 851 h 196440"/>
                    <a:gd name="connsiteX18" fmla="*/ 81131 w 197991"/>
                    <a:gd name="connsiteY18" fmla="*/ 49655 h 196440"/>
                    <a:gd name="connsiteX19" fmla="*/ 108667 w 197991"/>
                    <a:gd name="connsiteY19" fmla="*/ 49655 h 196440"/>
                    <a:gd name="connsiteX20" fmla="*/ 108667 w 197991"/>
                    <a:gd name="connsiteY20" fmla="*/ 66131 h 196440"/>
                    <a:gd name="connsiteX21" fmla="*/ 86951 w 197991"/>
                    <a:gd name="connsiteY21" fmla="*/ 66131 h 196440"/>
                    <a:gd name="connsiteX22" fmla="*/ 81937 w 197991"/>
                    <a:gd name="connsiteY22" fmla="*/ 90533 h 196440"/>
                    <a:gd name="connsiteX23" fmla="*/ 102801 w 197991"/>
                    <a:gd name="connsiteY23" fmla="*/ 90533 h 196440"/>
                    <a:gd name="connsiteX24" fmla="*/ 102801 w 197991"/>
                    <a:gd name="connsiteY24" fmla="*/ 107010 h 196440"/>
                    <a:gd name="connsiteX25" fmla="*/ 63579 w 197991"/>
                    <a:gd name="connsiteY25" fmla="*/ 107010 h 196440"/>
                    <a:gd name="connsiteX26" fmla="*/ 63579 w 197991"/>
                    <a:gd name="connsiteY26" fmla="*/ 128099 h 196440"/>
                    <a:gd name="connsiteX27" fmla="*/ 99443 w 197991"/>
                    <a:gd name="connsiteY27" fmla="*/ 128099 h 196440"/>
                    <a:gd name="connsiteX28" fmla="*/ 99443 w 197991"/>
                    <a:gd name="connsiteY28" fmla="*/ 144576 h 196440"/>
                    <a:gd name="connsiteX29" fmla="*/ 63579 w 197991"/>
                    <a:gd name="connsiteY29" fmla="*/ 144576 h 196440"/>
                    <a:gd name="connsiteX30" fmla="*/ 63579 w 197991"/>
                    <a:gd name="connsiteY30" fmla="*/ 172112 h 196440"/>
                    <a:gd name="connsiteX31" fmla="*/ 103652 w 197991"/>
                    <a:gd name="connsiteY31" fmla="*/ 163963 h 196440"/>
                    <a:gd name="connsiteX32" fmla="*/ 108846 w 197991"/>
                    <a:gd name="connsiteY32" fmla="*/ 181470 h 196440"/>
                    <a:gd name="connsiteX33" fmla="*/ 5193 w 197991"/>
                    <a:gd name="connsiteY33" fmla="*/ 194185 h 196440"/>
                    <a:gd name="connsiteX34" fmla="*/ 1254 w 197991"/>
                    <a:gd name="connsiteY34" fmla="*/ 175201 h 196440"/>
                    <a:gd name="connsiteX35" fmla="*/ 45445 w 197991"/>
                    <a:gd name="connsiteY35" fmla="*/ 173948 h 196440"/>
                    <a:gd name="connsiteX36" fmla="*/ 45445 w 197991"/>
                    <a:gd name="connsiteY36" fmla="*/ 144531 h 196440"/>
                    <a:gd name="connsiteX37" fmla="*/ 15268 w 197991"/>
                    <a:gd name="connsiteY37" fmla="*/ 7746 h 196440"/>
                    <a:gd name="connsiteX38" fmla="*/ 29462 w 197991"/>
                    <a:gd name="connsiteY38" fmla="*/ 38192 h 196440"/>
                    <a:gd name="connsiteX39" fmla="*/ 14014 w 197991"/>
                    <a:gd name="connsiteY39" fmla="*/ 44640 h 196440"/>
                    <a:gd name="connsiteX40" fmla="*/ 224 w 197991"/>
                    <a:gd name="connsiteY40" fmla="*/ 15044 h 196440"/>
                    <a:gd name="connsiteX41" fmla="*/ 15223 w 197991"/>
                    <a:gd name="connsiteY41" fmla="*/ 7746 h 196440"/>
                    <a:gd name="connsiteX42" fmla="*/ 65326 w 197991"/>
                    <a:gd name="connsiteY42" fmla="*/ 90533 h 196440"/>
                    <a:gd name="connsiteX43" fmla="*/ 70116 w 197991"/>
                    <a:gd name="connsiteY43" fmla="*/ 66131 h 196440"/>
                    <a:gd name="connsiteX44" fmla="*/ 39267 w 197991"/>
                    <a:gd name="connsiteY44" fmla="*/ 66131 h 196440"/>
                    <a:gd name="connsiteX45" fmla="*/ 42804 w 197991"/>
                    <a:gd name="connsiteY45" fmla="*/ 90533 h 196440"/>
                    <a:gd name="connsiteX46" fmla="*/ 65326 w 197991"/>
                    <a:gd name="connsiteY46" fmla="*/ 90533 h 196440"/>
                    <a:gd name="connsiteX47" fmla="*/ 114980 w 197991"/>
                    <a:gd name="connsiteY47" fmla="*/ 13790 h 196440"/>
                    <a:gd name="connsiteX48" fmla="*/ 102040 w 197991"/>
                    <a:gd name="connsiteY48" fmla="*/ 43834 h 196440"/>
                    <a:gd name="connsiteX49" fmla="*/ 87041 w 197991"/>
                    <a:gd name="connsiteY49" fmla="*/ 36760 h 196440"/>
                    <a:gd name="connsiteX50" fmla="*/ 99757 w 197991"/>
                    <a:gd name="connsiteY50" fmla="*/ 7343 h 196440"/>
                    <a:gd name="connsiteX51" fmla="*/ 114980 w 197991"/>
                    <a:gd name="connsiteY51" fmla="*/ 13790 h 196440"/>
                    <a:gd name="connsiteX52" fmla="*/ 130204 w 197991"/>
                    <a:gd name="connsiteY52" fmla="*/ 74280 h 196440"/>
                    <a:gd name="connsiteX53" fmla="*/ 148560 w 197991"/>
                    <a:gd name="connsiteY53" fmla="*/ 135621 h 196440"/>
                    <a:gd name="connsiteX54" fmla="*/ 131860 w 197991"/>
                    <a:gd name="connsiteY54" fmla="*/ 139158 h 196440"/>
                    <a:gd name="connsiteX55" fmla="*/ 113503 w 197991"/>
                    <a:gd name="connsiteY55" fmla="*/ 78892 h 196440"/>
                    <a:gd name="connsiteX56" fmla="*/ 130204 w 197991"/>
                    <a:gd name="connsiteY56" fmla="*/ 74325 h 196440"/>
                    <a:gd name="connsiteX57" fmla="*/ 116009 w 197991"/>
                    <a:gd name="connsiteY57" fmla="*/ 57400 h 196440"/>
                    <a:gd name="connsiteX58" fmla="*/ 116009 w 197991"/>
                    <a:gd name="connsiteY58" fmla="*/ 40073 h 196440"/>
                    <a:gd name="connsiteX59" fmla="*/ 160649 w 197991"/>
                    <a:gd name="connsiteY59" fmla="*/ 40073 h 196440"/>
                    <a:gd name="connsiteX60" fmla="*/ 160649 w 197991"/>
                    <a:gd name="connsiteY60" fmla="*/ 0 h 196440"/>
                    <a:gd name="connsiteX61" fmla="*/ 178783 w 197991"/>
                    <a:gd name="connsiteY61" fmla="*/ 0 h 196440"/>
                    <a:gd name="connsiteX62" fmla="*/ 178783 w 197991"/>
                    <a:gd name="connsiteY62" fmla="*/ 40073 h 196440"/>
                    <a:gd name="connsiteX63" fmla="*/ 197991 w 197991"/>
                    <a:gd name="connsiteY63" fmla="*/ 40073 h 196440"/>
                    <a:gd name="connsiteX64" fmla="*/ 197991 w 197991"/>
                    <a:gd name="connsiteY64" fmla="*/ 57400 h 196440"/>
                    <a:gd name="connsiteX65" fmla="*/ 178783 w 197991"/>
                    <a:gd name="connsiteY65" fmla="*/ 57400 h 196440"/>
                    <a:gd name="connsiteX66" fmla="*/ 178783 w 197991"/>
                    <a:gd name="connsiteY66" fmla="*/ 174619 h 196440"/>
                    <a:gd name="connsiteX67" fmla="*/ 169202 w 197991"/>
                    <a:gd name="connsiteY67" fmla="*/ 192977 h 196440"/>
                    <a:gd name="connsiteX68" fmla="*/ 122681 w 197991"/>
                    <a:gd name="connsiteY68" fmla="*/ 190693 h 196440"/>
                    <a:gd name="connsiteX69" fmla="*/ 123532 w 197991"/>
                    <a:gd name="connsiteY69" fmla="*/ 171933 h 196440"/>
                    <a:gd name="connsiteX70" fmla="*/ 158769 w 197991"/>
                    <a:gd name="connsiteY70" fmla="*/ 175873 h 196440"/>
                    <a:gd name="connsiteX71" fmla="*/ 160649 w 197991"/>
                    <a:gd name="connsiteY71" fmla="*/ 169828 h 196440"/>
                    <a:gd name="connsiteX72" fmla="*/ 160649 w 197991"/>
                    <a:gd name="connsiteY72" fmla="*/ 57400 h 196440"/>
                    <a:gd name="connsiteX73" fmla="*/ 116009 w 197991"/>
                    <a:gd name="connsiteY73" fmla="*/ 57400 h 19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197991" h="196440">
                      <a:moveTo>
                        <a:pt x="45490" y="144576"/>
                      </a:moveTo>
                      <a:lnTo>
                        <a:pt x="8373" y="144576"/>
                      </a:lnTo>
                      <a:lnTo>
                        <a:pt x="8373" y="128099"/>
                      </a:lnTo>
                      <a:lnTo>
                        <a:pt x="45490" y="128099"/>
                      </a:lnTo>
                      <a:lnTo>
                        <a:pt x="45490" y="107010"/>
                      </a:lnTo>
                      <a:lnTo>
                        <a:pt x="5015" y="107010"/>
                      </a:lnTo>
                      <a:lnTo>
                        <a:pt x="5015" y="90533"/>
                      </a:lnTo>
                      <a:lnTo>
                        <a:pt x="26059" y="90533"/>
                      </a:lnTo>
                      <a:lnTo>
                        <a:pt x="22746" y="66131"/>
                      </a:lnTo>
                      <a:lnTo>
                        <a:pt x="0" y="66131"/>
                      </a:lnTo>
                      <a:lnTo>
                        <a:pt x="0" y="49655"/>
                      </a:lnTo>
                      <a:lnTo>
                        <a:pt x="34610" y="49655"/>
                      </a:lnTo>
                      <a:lnTo>
                        <a:pt x="34610" y="851"/>
                      </a:lnTo>
                      <a:lnTo>
                        <a:pt x="51087" y="851"/>
                      </a:lnTo>
                      <a:lnTo>
                        <a:pt x="51087" y="49655"/>
                      </a:lnTo>
                      <a:lnTo>
                        <a:pt x="64654" y="49655"/>
                      </a:lnTo>
                      <a:lnTo>
                        <a:pt x="64654" y="851"/>
                      </a:lnTo>
                      <a:lnTo>
                        <a:pt x="81131" y="851"/>
                      </a:lnTo>
                      <a:lnTo>
                        <a:pt x="81131" y="49655"/>
                      </a:lnTo>
                      <a:lnTo>
                        <a:pt x="108667" y="49655"/>
                      </a:lnTo>
                      <a:lnTo>
                        <a:pt x="108667" y="66131"/>
                      </a:lnTo>
                      <a:lnTo>
                        <a:pt x="86951" y="66131"/>
                      </a:lnTo>
                      <a:lnTo>
                        <a:pt x="81937" y="90533"/>
                      </a:lnTo>
                      <a:lnTo>
                        <a:pt x="102801" y="90533"/>
                      </a:lnTo>
                      <a:lnTo>
                        <a:pt x="102801" y="107010"/>
                      </a:lnTo>
                      <a:lnTo>
                        <a:pt x="63579" y="107010"/>
                      </a:lnTo>
                      <a:lnTo>
                        <a:pt x="63579" y="128099"/>
                      </a:lnTo>
                      <a:lnTo>
                        <a:pt x="99443" y="128099"/>
                      </a:lnTo>
                      <a:lnTo>
                        <a:pt x="99443" y="144576"/>
                      </a:lnTo>
                      <a:lnTo>
                        <a:pt x="63579" y="144576"/>
                      </a:lnTo>
                      <a:lnTo>
                        <a:pt x="63579" y="172112"/>
                      </a:lnTo>
                      <a:cubicBezTo>
                        <a:pt x="79743" y="169739"/>
                        <a:pt x="93086" y="167052"/>
                        <a:pt x="103652" y="163963"/>
                      </a:cubicBezTo>
                      <a:lnTo>
                        <a:pt x="108846" y="181470"/>
                      </a:lnTo>
                      <a:cubicBezTo>
                        <a:pt x="81042" y="188275"/>
                        <a:pt x="46475" y="192529"/>
                        <a:pt x="5193" y="194185"/>
                      </a:cubicBezTo>
                      <a:lnTo>
                        <a:pt x="1254" y="175201"/>
                      </a:lnTo>
                      <a:cubicBezTo>
                        <a:pt x="18491" y="175201"/>
                        <a:pt x="33267" y="174798"/>
                        <a:pt x="45445" y="173948"/>
                      </a:cubicBezTo>
                      <a:lnTo>
                        <a:pt x="45445" y="144531"/>
                      </a:lnTo>
                      <a:close/>
                      <a:moveTo>
                        <a:pt x="15268" y="7746"/>
                      </a:moveTo>
                      <a:cubicBezTo>
                        <a:pt x="20417" y="15805"/>
                        <a:pt x="25164" y="25969"/>
                        <a:pt x="29462" y="38192"/>
                      </a:cubicBezTo>
                      <a:lnTo>
                        <a:pt x="14014" y="44640"/>
                      </a:lnTo>
                      <a:cubicBezTo>
                        <a:pt x="9134" y="31700"/>
                        <a:pt x="4567" y="21850"/>
                        <a:pt x="224" y="15044"/>
                      </a:cubicBezTo>
                      <a:lnTo>
                        <a:pt x="15223" y="7746"/>
                      </a:lnTo>
                      <a:close/>
                      <a:moveTo>
                        <a:pt x="65326" y="90533"/>
                      </a:moveTo>
                      <a:lnTo>
                        <a:pt x="70116" y="66131"/>
                      </a:lnTo>
                      <a:lnTo>
                        <a:pt x="39267" y="66131"/>
                      </a:lnTo>
                      <a:lnTo>
                        <a:pt x="42804" y="90533"/>
                      </a:lnTo>
                      <a:lnTo>
                        <a:pt x="65326" y="90533"/>
                      </a:lnTo>
                      <a:close/>
                      <a:moveTo>
                        <a:pt x="114980" y="13790"/>
                      </a:moveTo>
                      <a:cubicBezTo>
                        <a:pt x="112339" y="22566"/>
                        <a:pt x="108039" y="32551"/>
                        <a:pt x="102040" y="43834"/>
                      </a:cubicBezTo>
                      <a:lnTo>
                        <a:pt x="87041" y="36760"/>
                      </a:lnTo>
                      <a:cubicBezTo>
                        <a:pt x="93310" y="24805"/>
                        <a:pt x="97563" y="14999"/>
                        <a:pt x="99757" y="7343"/>
                      </a:cubicBezTo>
                      <a:lnTo>
                        <a:pt x="114980" y="13790"/>
                      </a:lnTo>
                      <a:close/>
                      <a:moveTo>
                        <a:pt x="130204" y="74280"/>
                      </a:moveTo>
                      <a:cubicBezTo>
                        <a:pt x="137860" y="94742"/>
                        <a:pt x="143948" y="115159"/>
                        <a:pt x="148560" y="135621"/>
                      </a:cubicBezTo>
                      <a:lnTo>
                        <a:pt x="131860" y="139158"/>
                      </a:lnTo>
                      <a:cubicBezTo>
                        <a:pt x="127696" y="121069"/>
                        <a:pt x="121561" y="101010"/>
                        <a:pt x="113503" y="78892"/>
                      </a:cubicBezTo>
                      <a:lnTo>
                        <a:pt x="130204" y="74325"/>
                      </a:lnTo>
                      <a:close/>
                      <a:moveTo>
                        <a:pt x="116009" y="57400"/>
                      </a:moveTo>
                      <a:lnTo>
                        <a:pt x="116009" y="40073"/>
                      </a:lnTo>
                      <a:lnTo>
                        <a:pt x="160649" y="40073"/>
                      </a:lnTo>
                      <a:lnTo>
                        <a:pt x="160649" y="0"/>
                      </a:lnTo>
                      <a:lnTo>
                        <a:pt x="178783" y="0"/>
                      </a:lnTo>
                      <a:lnTo>
                        <a:pt x="178783" y="40073"/>
                      </a:lnTo>
                      <a:lnTo>
                        <a:pt x="197991" y="40073"/>
                      </a:lnTo>
                      <a:lnTo>
                        <a:pt x="197991" y="57400"/>
                      </a:lnTo>
                      <a:lnTo>
                        <a:pt x="178783" y="57400"/>
                      </a:lnTo>
                      <a:lnTo>
                        <a:pt x="178783" y="174619"/>
                      </a:lnTo>
                      <a:cubicBezTo>
                        <a:pt x="178648" y="182679"/>
                        <a:pt x="175425" y="188813"/>
                        <a:pt x="169202" y="192977"/>
                      </a:cubicBezTo>
                      <a:cubicBezTo>
                        <a:pt x="161142" y="198260"/>
                        <a:pt x="145650" y="197499"/>
                        <a:pt x="122681" y="190693"/>
                      </a:cubicBezTo>
                      <a:lnTo>
                        <a:pt x="123532" y="171933"/>
                      </a:lnTo>
                      <a:cubicBezTo>
                        <a:pt x="143143" y="177888"/>
                        <a:pt x="154919" y="179231"/>
                        <a:pt x="158769" y="175873"/>
                      </a:cubicBezTo>
                      <a:cubicBezTo>
                        <a:pt x="160023" y="174753"/>
                        <a:pt x="160649" y="172739"/>
                        <a:pt x="160649" y="169828"/>
                      </a:cubicBezTo>
                      <a:lnTo>
                        <a:pt x="160649" y="57400"/>
                      </a:lnTo>
                      <a:lnTo>
                        <a:pt x="116009" y="574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3" name="手繪多邊形: 圖案 22">
                  <a:extLst>
                    <a:ext uri="{FF2B5EF4-FFF2-40B4-BE49-F238E27FC236}">
                      <a16:creationId xmlns:a16="http://schemas.microsoft.com/office/drawing/2014/main" id="{0FA1B8DC-91EC-8212-BCD5-1DA1F9010979}"/>
                    </a:ext>
                  </a:extLst>
                </p:cNvPr>
                <p:cNvSpPr/>
                <p:nvPr/>
              </p:nvSpPr>
              <p:spPr>
                <a:xfrm>
                  <a:off x="10455300" y="803667"/>
                  <a:ext cx="200229" cy="195394"/>
                </a:xfrm>
                <a:custGeom>
                  <a:avLst/>
                  <a:gdLst>
                    <a:gd name="connsiteX0" fmla="*/ 108084 w 200229"/>
                    <a:gd name="connsiteY0" fmla="*/ 59863 h 195394"/>
                    <a:gd name="connsiteX1" fmla="*/ 85339 w 200229"/>
                    <a:gd name="connsiteY1" fmla="*/ 130158 h 195394"/>
                    <a:gd name="connsiteX2" fmla="*/ 22118 w 200229"/>
                    <a:gd name="connsiteY2" fmla="*/ 191678 h 195394"/>
                    <a:gd name="connsiteX3" fmla="*/ 5417 w 200229"/>
                    <a:gd name="connsiteY3" fmla="*/ 177888 h 195394"/>
                    <a:gd name="connsiteX4" fmla="*/ 28162 w 200229"/>
                    <a:gd name="connsiteY4" fmla="*/ 167052 h 195394"/>
                    <a:gd name="connsiteX5" fmla="*/ 73205 w 200229"/>
                    <a:gd name="connsiteY5" fmla="*/ 118875 h 195394"/>
                    <a:gd name="connsiteX6" fmla="*/ 30043 w 200229"/>
                    <a:gd name="connsiteY6" fmla="*/ 84892 h 195394"/>
                    <a:gd name="connsiteX7" fmla="*/ 16701 w 200229"/>
                    <a:gd name="connsiteY7" fmla="*/ 101369 h 195394"/>
                    <a:gd name="connsiteX8" fmla="*/ 0 w 200229"/>
                    <a:gd name="connsiteY8" fmla="*/ 91563 h 195394"/>
                    <a:gd name="connsiteX9" fmla="*/ 22118 w 200229"/>
                    <a:gd name="connsiteY9" fmla="*/ 56953 h 195394"/>
                    <a:gd name="connsiteX10" fmla="*/ 32148 w 200229"/>
                    <a:gd name="connsiteY10" fmla="*/ 3985 h 195394"/>
                    <a:gd name="connsiteX11" fmla="*/ 49475 w 200229"/>
                    <a:gd name="connsiteY11" fmla="*/ 6492 h 195394"/>
                    <a:gd name="connsiteX12" fmla="*/ 48848 w 200229"/>
                    <a:gd name="connsiteY12" fmla="*/ 14014 h 195394"/>
                    <a:gd name="connsiteX13" fmla="*/ 107458 w 200229"/>
                    <a:gd name="connsiteY13" fmla="*/ 14014 h 195394"/>
                    <a:gd name="connsiteX14" fmla="*/ 112248 w 200229"/>
                    <a:gd name="connsiteY14" fmla="*/ 15268 h 195394"/>
                    <a:gd name="connsiteX15" fmla="*/ 112472 w 200229"/>
                    <a:gd name="connsiteY15" fmla="*/ 15044 h 195394"/>
                    <a:gd name="connsiteX16" fmla="*/ 112472 w 200229"/>
                    <a:gd name="connsiteY16" fmla="*/ 15447 h 195394"/>
                    <a:gd name="connsiteX17" fmla="*/ 113726 w 200229"/>
                    <a:gd name="connsiteY17" fmla="*/ 18760 h 195394"/>
                    <a:gd name="connsiteX18" fmla="*/ 113502 w 200229"/>
                    <a:gd name="connsiteY18" fmla="*/ 19790 h 195394"/>
                    <a:gd name="connsiteX19" fmla="*/ 138933 w 200229"/>
                    <a:gd name="connsiteY19" fmla="*/ 79877 h 195394"/>
                    <a:gd name="connsiteX20" fmla="*/ 138933 w 200229"/>
                    <a:gd name="connsiteY20" fmla="*/ 0 h 195394"/>
                    <a:gd name="connsiteX21" fmla="*/ 157067 w 200229"/>
                    <a:gd name="connsiteY21" fmla="*/ 0 h 195394"/>
                    <a:gd name="connsiteX22" fmla="*/ 157067 w 200229"/>
                    <a:gd name="connsiteY22" fmla="*/ 100966 h 195394"/>
                    <a:gd name="connsiteX23" fmla="*/ 200230 w 200229"/>
                    <a:gd name="connsiteY23" fmla="*/ 127651 h 195394"/>
                    <a:gd name="connsiteX24" fmla="*/ 186260 w 200229"/>
                    <a:gd name="connsiteY24" fmla="*/ 142650 h 195394"/>
                    <a:gd name="connsiteX25" fmla="*/ 157067 w 200229"/>
                    <a:gd name="connsiteY25" fmla="*/ 123442 h 195394"/>
                    <a:gd name="connsiteX26" fmla="*/ 157067 w 200229"/>
                    <a:gd name="connsiteY26" fmla="*/ 195394 h 195394"/>
                    <a:gd name="connsiteX27" fmla="*/ 138933 w 200229"/>
                    <a:gd name="connsiteY27" fmla="*/ 195394 h 195394"/>
                    <a:gd name="connsiteX28" fmla="*/ 138933 w 200229"/>
                    <a:gd name="connsiteY28" fmla="*/ 107368 h 195394"/>
                    <a:gd name="connsiteX29" fmla="*/ 108084 w 200229"/>
                    <a:gd name="connsiteY29" fmla="*/ 59818 h 195394"/>
                    <a:gd name="connsiteX30" fmla="*/ 57803 w 200229"/>
                    <a:gd name="connsiteY30" fmla="*/ 82384 h 195394"/>
                    <a:gd name="connsiteX31" fmla="*/ 80951 w 200229"/>
                    <a:gd name="connsiteY31" fmla="*/ 100966 h 195394"/>
                    <a:gd name="connsiteX32" fmla="*/ 96175 w 200229"/>
                    <a:gd name="connsiteY32" fmla="*/ 37968 h 195394"/>
                    <a:gd name="connsiteX33" fmla="*/ 93443 w 200229"/>
                    <a:gd name="connsiteY33" fmla="*/ 33178 h 195394"/>
                    <a:gd name="connsiteX34" fmla="*/ 46744 w 200229"/>
                    <a:gd name="connsiteY34" fmla="*/ 33178 h 195394"/>
                    <a:gd name="connsiteX35" fmla="*/ 39043 w 200229"/>
                    <a:gd name="connsiteY35" fmla="*/ 68012 h 195394"/>
                    <a:gd name="connsiteX36" fmla="*/ 38819 w 200229"/>
                    <a:gd name="connsiteY36" fmla="*/ 68236 h 195394"/>
                    <a:gd name="connsiteX37" fmla="*/ 57803 w 200229"/>
                    <a:gd name="connsiteY37" fmla="*/ 82429 h 195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200229" h="195394">
                      <a:moveTo>
                        <a:pt x="108084" y="59863"/>
                      </a:moveTo>
                      <a:cubicBezTo>
                        <a:pt x="101010" y="90444"/>
                        <a:pt x="93443" y="113905"/>
                        <a:pt x="85339" y="130158"/>
                      </a:cubicBezTo>
                      <a:cubicBezTo>
                        <a:pt x="71280" y="156575"/>
                        <a:pt x="50236" y="177082"/>
                        <a:pt x="22118" y="191678"/>
                      </a:cubicBezTo>
                      <a:lnTo>
                        <a:pt x="5417" y="177888"/>
                      </a:lnTo>
                      <a:cubicBezTo>
                        <a:pt x="13924" y="174395"/>
                        <a:pt x="21491" y="170813"/>
                        <a:pt x="28162" y="167052"/>
                      </a:cubicBezTo>
                      <a:cubicBezTo>
                        <a:pt x="46923" y="155366"/>
                        <a:pt x="61967" y="139292"/>
                        <a:pt x="73205" y="118875"/>
                      </a:cubicBezTo>
                      <a:cubicBezTo>
                        <a:pt x="60400" y="107458"/>
                        <a:pt x="46027" y="96130"/>
                        <a:pt x="30043" y="84892"/>
                      </a:cubicBezTo>
                      <a:cubicBezTo>
                        <a:pt x="26282" y="90444"/>
                        <a:pt x="21849" y="95951"/>
                        <a:pt x="16701" y="101369"/>
                      </a:cubicBezTo>
                      <a:lnTo>
                        <a:pt x="0" y="91563"/>
                      </a:lnTo>
                      <a:cubicBezTo>
                        <a:pt x="10029" y="80996"/>
                        <a:pt x="17417" y="69445"/>
                        <a:pt x="22118" y="56953"/>
                      </a:cubicBezTo>
                      <a:cubicBezTo>
                        <a:pt x="26596" y="45132"/>
                        <a:pt x="29909" y="27491"/>
                        <a:pt x="32148" y="3985"/>
                      </a:cubicBezTo>
                      <a:lnTo>
                        <a:pt x="49475" y="6492"/>
                      </a:lnTo>
                      <a:cubicBezTo>
                        <a:pt x="49207" y="9000"/>
                        <a:pt x="48983" y="11507"/>
                        <a:pt x="48848" y="14014"/>
                      </a:cubicBezTo>
                      <a:lnTo>
                        <a:pt x="107458" y="14014"/>
                      </a:lnTo>
                      <a:cubicBezTo>
                        <a:pt x="109697" y="14014"/>
                        <a:pt x="111308" y="14417"/>
                        <a:pt x="112248" y="15268"/>
                      </a:cubicBezTo>
                      <a:lnTo>
                        <a:pt x="112472" y="15044"/>
                      </a:lnTo>
                      <a:lnTo>
                        <a:pt x="112472" y="15447"/>
                      </a:lnTo>
                      <a:cubicBezTo>
                        <a:pt x="113323" y="16298"/>
                        <a:pt x="113726" y="17372"/>
                        <a:pt x="113726" y="18760"/>
                      </a:cubicBezTo>
                      <a:cubicBezTo>
                        <a:pt x="113591" y="19029"/>
                        <a:pt x="113502" y="19387"/>
                        <a:pt x="113502" y="19790"/>
                      </a:cubicBezTo>
                      <a:cubicBezTo>
                        <a:pt x="119054" y="43431"/>
                        <a:pt x="127562" y="63445"/>
                        <a:pt x="138933" y="79877"/>
                      </a:cubicBezTo>
                      <a:lnTo>
                        <a:pt x="138933" y="0"/>
                      </a:lnTo>
                      <a:lnTo>
                        <a:pt x="157067" y="0"/>
                      </a:lnTo>
                      <a:lnTo>
                        <a:pt x="157067" y="100966"/>
                      </a:lnTo>
                      <a:cubicBezTo>
                        <a:pt x="167769" y="109876"/>
                        <a:pt x="182186" y="118741"/>
                        <a:pt x="200230" y="127651"/>
                      </a:cubicBezTo>
                      <a:lnTo>
                        <a:pt x="186260" y="142650"/>
                      </a:lnTo>
                      <a:cubicBezTo>
                        <a:pt x="174887" y="135845"/>
                        <a:pt x="165127" y="129442"/>
                        <a:pt x="157067" y="123442"/>
                      </a:cubicBezTo>
                      <a:lnTo>
                        <a:pt x="157067" y="195394"/>
                      </a:lnTo>
                      <a:lnTo>
                        <a:pt x="138933" y="195394"/>
                      </a:lnTo>
                      <a:lnTo>
                        <a:pt x="138933" y="107368"/>
                      </a:lnTo>
                      <a:cubicBezTo>
                        <a:pt x="127248" y="95414"/>
                        <a:pt x="116994" y="79564"/>
                        <a:pt x="108084" y="59818"/>
                      </a:cubicBezTo>
                      <a:close/>
                      <a:moveTo>
                        <a:pt x="57803" y="82384"/>
                      </a:moveTo>
                      <a:cubicBezTo>
                        <a:pt x="66444" y="88787"/>
                        <a:pt x="74145" y="94966"/>
                        <a:pt x="80951" y="100966"/>
                      </a:cubicBezTo>
                      <a:cubicBezTo>
                        <a:pt x="87757" y="82340"/>
                        <a:pt x="92862" y="61341"/>
                        <a:pt x="96175" y="37968"/>
                      </a:cubicBezTo>
                      <a:cubicBezTo>
                        <a:pt x="96577" y="34789"/>
                        <a:pt x="95682" y="33178"/>
                        <a:pt x="93443" y="33178"/>
                      </a:cubicBezTo>
                      <a:lnTo>
                        <a:pt x="46744" y="33178"/>
                      </a:lnTo>
                      <a:cubicBezTo>
                        <a:pt x="44640" y="47908"/>
                        <a:pt x="42087" y="59505"/>
                        <a:pt x="39043" y="68012"/>
                      </a:cubicBezTo>
                      <a:cubicBezTo>
                        <a:pt x="38908" y="68012"/>
                        <a:pt x="38819" y="68057"/>
                        <a:pt x="38819" y="68236"/>
                      </a:cubicBezTo>
                      <a:cubicBezTo>
                        <a:pt x="43833" y="71862"/>
                        <a:pt x="50147" y="76564"/>
                        <a:pt x="57803" y="8242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4" name="手繪多邊形: 圖案 23">
                  <a:extLst>
                    <a:ext uri="{FF2B5EF4-FFF2-40B4-BE49-F238E27FC236}">
                      <a16:creationId xmlns:a16="http://schemas.microsoft.com/office/drawing/2014/main" id="{355AED7D-9321-22C6-3BF8-D3DC06C30FC6}"/>
                    </a:ext>
                  </a:extLst>
                </p:cNvPr>
                <p:cNvSpPr/>
                <p:nvPr/>
              </p:nvSpPr>
              <p:spPr>
                <a:xfrm>
                  <a:off x="10713109" y="802414"/>
                  <a:ext cx="194543" cy="198707"/>
                </a:xfrm>
                <a:custGeom>
                  <a:avLst/>
                  <a:gdLst>
                    <a:gd name="connsiteX0" fmla="*/ 101547 w 194543"/>
                    <a:gd name="connsiteY0" fmla="*/ 20641 h 198707"/>
                    <a:gd name="connsiteX1" fmla="*/ 101547 w 194543"/>
                    <a:gd name="connsiteY1" fmla="*/ 4164 h 198707"/>
                    <a:gd name="connsiteX2" fmla="*/ 183127 w 194543"/>
                    <a:gd name="connsiteY2" fmla="*/ 4164 h 198707"/>
                    <a:gd name="connsiteX3" fmla="*/ 190873 w 194543"/>
                    <a:gd name="connsiteY3" fmla="*/ 6268 h 198707"/>
                    <a:gd name="connsiteX4" fmla="*/ 193156 w 194543"/>
                    <a:gd name="connsiteY4" fmla="*/ 16074 h 198707"/>
                    <a:gd name="connsiteX5" fmla="*/ 180216 w 194543"/>
                    <a:gd name="connsiteY5" fmla="*/ 64475 h 198707"/>
                    <a:gd name="connsiteX6" fmla="*/ 142472 w 194543"/>
                    <a:gd name="connsiteY6" fmla="*/ 63445 h 198707"/>
                    <a:gd name="connsiteX7" fmla="*/ 144128 w 194543"/>
                    <a:gd name="connsiteY7" fmla="*/ 45491 h 198707"/>
                    <a:gd name="connsiteX8" fmla="*/ 158322 w 194543"/>
                    <a:gd name="connsiteY8" fmla="*/ 49028 h 198707"/>
                    <a:gd name="connsiteX9" fmla="*/ 168531 w 194543"/>
                    <a:gd name="connsiteY9" fmla="*/ 47998 h 198707"/>
                    <a:gd name="connsiteX10" fmla="*/ 171037 w 194543"/>
                    <a:gd name="connsiteY10" fmla="*/ 45088 h 198707"/>
                    <a:gd name="connsiteX11" fmla="*/ 171261 w 194543"/>
                    <a:gd name="connsiteY11" fmla="*/ 44864 h 198707"/>
                    <a:gd name="connsiteX12" fmla="*/ 174798 w 194543"/>
                    <a:gd name="connsiteY12" fmla="*/ 21313 h 198707"/>
                    <a:gd name="connsiteX13" fmla="*/ 172694 w 194543"/>
                    <a:gd name="connsiteY13" fmla="*/ 20686 h 198707"/>
                    <a:gd name="connsiteX14" fmla="*/ 150397 w 194543"/>
                    <a:gd name="connsiteY14" fmla="*/ 20686 h 198707"/>
                    <a:gd name="connsiteX15" fmla="*/ 142068 w 194543"/>
                    <a:gd name="connsiteY15" fmla="*/ 36760 h 198707"/>
                    <a:gd name="connsiteX16" fmla="*/ 102444 w 194543"/>
                    <a:gd name="connsiteY16" fmla="*/ 69489 h 198707"/>
                    <a:gd name="connsiteX17" fmla="*/ 92637 w 194543"/>
                    <a:gd name="connsiteY17" fmla="*/ 57177 h 198707"/>
                    <a:gd name="connsiteX18" fmla="*/ 81802 w 194543"/>
                    <a:gd name="connsiteY18" fmla="*/ 63221 h 198707"/>
                    <a:gd name="connsiteX19" fmla="*/ 77818 w 194543"/>
                    <a:gd name="connsiteY19" fmla="*/ 55699 h 198707"/>
                    <a:gd name="connsiteX20" fmla="*/ 5866 w 194543"/>
                    <a:gd name="connsiteY20" fmla="*/ 74459 h 198707"/>
                    <a:gd name="connsiteX21" fmla="*/ 0 w 194543"/>
                    <a:gd name="connsiteY21" fmla="*/ 57983 h 198707"/>
                    <a:gd name="connsiteX22" fmla="*/ 12313 w 194543"/>
                    <a:gd name="connsiteY22" fmla="*/ 54848 h 198707"/>
                    <a:gd name="connsiteX23" fmla="*/ 12313 w 194543"/>
                    <a:gd name="connsiteY23" fmla="*/ 13970 h 198707"/>
                    <a:gd name="connsiteX24" fmla="*/ 16298 w 194543"/>
                    <a:gd name="connsiteY24" fmla="*/ 10209 h 198707"/>
                    <a:gd name="connsiteX25" fmla="*/ 77415 w 194543"/>
                    <a:gd name="connsiteY25" fmla="*/ 0 h 198707"/>
                    <a:gd name="connsiteX26" fmla="*/ 84936 w 194543"/>
                    <a:gd name="connsiteY26" fmla="*/ 14820 h 198707"/>
                    <a:gd name="connsiteX27" fmla="*/ 29865 w 194543"/>
                    <a:gd name="connsiteY27" fmla="*/ 24626 h 198707"/>
                    <a:gd name="connsiteX28" fmla="*/ 28834 w 194543"/>
                    <a:gd name="connsiteY28" fmla="*/ 26282 h 198707"/>
                    <a:gd name="connsiteX29" fmla="*/ 28834 w 194543"/>
                    <a:gd name="connsiteY29" fmla="*/ 50460 h 198707"/>
                    <a:gd name="connsiteX30" fmla="*/ 68908 w 194543"/>
                    <a:gd name="connsiteY30" fmla="*/ 40028 h 198707"/>
                    <a:gd name="connsiteX31" fmla="*/ 63042 w 194543"/>
                    <a:gd name="connsiteY31" fmla="*/ 31700 h 198707"/>
                    <a:gd name="connsiteX32" fmla="*/ 77235 w 194543"/>
                    <a:gd name="connsiteY32" fmla="*/ 22745 h 198707"/>
                    <a:gd name="connsiteX33" fmla="*/ 95996 w 194543"/>
                    <a:gd name="connsiteY33" fmla="*/ 54222 h 198707"/>
                    <a:gd name="connsiteX34" fmla="*/ 99757 w 194543"/>
                    <a:gd name="connsiteY34" fmla="*/ 52117 h 198707"/>
                    <a:gd name="connsiteX35" fmla="*/ 131860 w 194543"/>
                    <a:gd name="connsiteY35" fmla="*/ 20641 h 198707"/>
                    <a:gd name="connsiteX36" fmla="*/ 101592 w 194543"/>
                    <a:gd name="connsiteY36" fmla="*/ 20641 h 198707"/>
                    <a:gd name="connsiteX37" fmla="*/ 65684 w 194543"/>
                    <a:gd name="connsiteY37" fmla="*/ 167455 h 198707"/>
                    <a:gd name="connsiteX38" fmla="*/ 70250 w 194543"/>
                    <a:gd name="connsiteY38" fmla="*/ 181828 h 198707"/>
                    <a:gd name="connsiteX39" fmla="*/ 7254 w 194543"/>
                    <a:gd name="connsiteY39" fmla="*/ 198708 h 198707"/>
                    <a:gd name="connsiteX40" fmla="*/ 2866 w 194543"/>
                    <a:gd name="connsiteY40" fmla="*/ 180977 h 198707"/>
                    <a:gd name="connsiteX41" fmla="*/ 56461 w 194543"/>
                    <a:gd name="connsiteY41" fmla="*/ 167411 h 198707"/>
                    <a:gd name="connsiteX42" fmla="*/ 28298 w 194543"/>
                    <a:gd name="connsiteY42" fmla="*/ 167411 h 198707"/>
                    <a:gd name="connsiteX43" fmla="*/ 26014 w 194543"/>
                    <a:gd name="connsiteY43" fmla="*/ 164903 h 198707"/>
                    <a:gd name="connsiteX44" fmla="*/ 26014 w 194543"/>
                    <a:gd name="connsiteY44" fmla="*/ 73967 h 198707"/>
                    <a:gd name="connsiteX45" fmla="*/ 28298 w 194543"/>
                    <a:gd name="connsiteY45" fmla="*/ 71683 h 198707"/>
                    <a:gd name="connsiteX46" fmla="*/ 170947 w 194543"/>
                    <a:gd name="connsiteY46" fmla="*/ 71683 h 198707"/>
                    <a:gd name="connsiteX47" fmla="*/ 173455 w 194543"/>
                    <a:gd name="connsiteY47" fmla="*/ 73967 h 198707"/>
                    <a:gd name="connsiteX48" fmla="*/ 173455 w 194543"/>
                    <a:gd name="connsiteY48" fmla="*/ 164903 h 198707"/>
                    <a:gd name="connsiteX49" fmla="*/ 170947 w 194543"/>
                    <a:gd name="connsiteY49" fmla="*/ 167411 h 198707"/>
                    <a:gd name="connsiteX50" fmla="*/ 139472 w 194543"/>
                    <a:gd name="connsiteY50" fmla="*/ 167411 h 198707"/>
                    <a:gd name="connsiteX51" fmla="*/ 194543 w 194543"/>
                    <a:gd name="connsiteY51" fmla="*/ 180753 h 198707"/>
                    <a:gd name="connsiteX52" fmla="*/ 190156 w 194543"/>
                    <a:gd name="connsiteY52" fmla="*/ 198484 h 198707"/>
                    <a:gd name="connsiteX53" fmla="*/ 127159 w 194543"/>
                    <a:gd name="connsiteY53" fmla="*/ 183261 h 198707"/>
                    <a:gd name="connsiteX54" fmla="*/ 129666 w 194543"/>
                    <a:gd name="connsiteY54" fmla="*/ 167411 h 198707"/>
                    <a:gd name="connsiteX55" fmla="*/ 65640 w 194543"/>
                    <a:gd name="connsiteY55" fmla="*/ 167411 h 198707"/>
                    <a:gd name="connsiteX56" fmla="*/ 156218 w 194543"/>
                    <a:gd name="connsiteY56" fmla="*/ 98414 h 198707"/>
                    <a:gd name="connsiteX57" fmla="*/ 156218 w 194543"/>
                    <a:gd name="connsiteY57" fmla="*/ 87131 h 198707"/>
                    <a:gd name="connsiteX58" fmla="*/ 155366 w 194543"/>
                    <a:gd name="connsiteY58" fmla="*/ 86504 h 198707"/>
                    <a:gd name="connsiteX59" fmla="*/ 43969 w 194543"/>
                    <a:gd name="connsiteY59" fmla="*/ 86504 h 198707"/>
                    <a:gd name="connsiteX60" fmla="*/ 43341 w 194543"/>
                    <a:gd name="connsiteY60" fmla="*/ 87131 h 198707"/>
                    <a:gd name="connsiteX61" fmla="*/ 43341 w 194543"/>
                    <a:gd name="connsiteY61" fmla="*/ 98414 h 198707"/>
                    <a:gd name="connsiteX62" fmla="*/ 156173 w 194543"/>
                    <a:gd name="connsiteY62" fmla="*/ 98414 h 198707"/>
                    <a:gd name="connsiteX63" fmla="*/ 43386 w 194543"/>
                    <a:gd name="connsiteY63" fmla="*/ 139919 h 198707"/>
                    <a:gd name="connsiteX64" fmla="*/ 43386 w 194543"/>
                    <a:gd name="connsiteY64" fmla="*/ 151829 h 198707"/>
                    <a:gd name="connsiteX65" fmla="*/ 44013 w 194543"/>
                    <a:gd name="connsiteY65" fmla="*/ 152680 h 198707"/>
                    <a:gd name="connsiteX66" fmla="*/ 155411 w 194543"/>
                    <a:gd name="connsiteY66" fmla="*/ 152680 h 198707"/>
                    <a:gd name="connsiteX67" fmla="*/ 156262 w 194543"/>
                    <a:gd name="connsiteY67" fmla="*/ 151829 h 198707"/>
                    <a:gd name="connsiteX68" fmla="*/ 156262 w 194543"/>
                    <a:gd name="connsiteY68" fmla="*/ 139919 h 198707"/>
                    <a:gd name="connsiteX69" fmla="*/ 43431 w 194543"/>
                    <a:gd name="connsiteY69" fmla="*/ 139919 h 198707"/>
                    <a:gd name="connsiteX70" fmla="*/ 156218 w 194543"/>
                    <a:gd name="connsiteY70" fmla="*/ 125144 h 198707"/>
                    <a:gd name="connsiteX71" fmla="*/ 156218 w 194543"/>
                    <a:gd name="connsiteY71" fmla="*/ 113234 h 198707"/>
                    <a:gd name="connsiteX72" fmla="*/ 43386 w 194543"/>
                    <a:gd name="connsiteY72" fmla="*/ 113234 h 198707"/>
                    <a:gd name="connsiteX73" fmla="*/ 43386 w 194543"/>
                    <a:gd name="connsiteY73" fmla="*/ 125144 h 198707"/>
                    <a:gd name="connsiteX74" fmla="*/ 156218 w 194543"/>
                    <a:gd name="connsiteY74" fmla="*/ 125144 h 198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</a:cxnLst>
                  <a:rect l="l" t="t" r="r" b="b"/>
                  <a:pathLst>
                    <a:path w="194543" h="198707">
                      <a:moveTo>
                        <a:pt x="101547" y="20641"/>
                      </a:moveTo>
                      <a:lnTo>
                        <a:pt x="101547" y="4164"/>
                      </a:lnTo>
                      <a:lnTo>
                        <a:pt x="183127" y="4164"/>
                      </a:lnTo>
                      <a:cubicBezTo>
                        <a:pt x="186618" y="4164"/>
                        <a:pt x="189171" y="4836"/>
                        <a:pt x="190873" y="6268"/>
                      </a:cubicBezTo>
                      <a:cubicBezTo>
                        <a:pt x="192529" y="7656"/>
                        <a:pt x="193291" y="10925"/>
                        <a:pt x="193156" y="16074"/>
                      </a:cubicBezTo>
                      <a:cubicBezTo>
                        <a:pt x="191365" y="44147"/>
                        <a:pt x="187067" y="60311"/>
                        <a:pt x="180216" y="64475"/>
                      </a:cubicBezTo>
                      <a:cubicBezTo>
                        <a:pt x="173142" y="70027"/>
                        <a:pt x="160561" y="69669"/>
                        <a:pt x="142472" y="63445"/>
                      </a:cubicBezTo>
                      <a:lnTo>
                        <a:pt x="144128" y="45491"/>
                      </a:lnTo>
                      <a:cubicBezTo>
                        <a:pt x="148874" y="46879"/>
                        <a:pt x="153576" y="48043"/>
                        <a:pt x="158322" y="49028"/>
                      </a:cubicBezTo>
                      <a:cubicBezTo>
                        <a:pt x="163739" y="49699"/>
                        <a:pt x="167187" y="49386"/>
                        <a:pt x="168531" y="47998"/>
                      </a:cubicBezTo>
                      <a:cubicBezTo>
                        <a:pt x="169650" y="47416"/>
                        <a:pt x="170500" y="46476"/>
                        <a:pt x="171037" y="45088"/>
                      </a:cubicBezTo>
                      <a:cubicBezTo>
                        <a:pt x="171037" y="44953"/>
                        <a:pt x="171127" y="44864"/>
                        <a:pt x="171261" y="44864"/>
                      </a:cubicBezTo>
                      <a:cubicBezTo>
                        <a:pt x="174888" y="31387"/>
                        <a:pt x="176052" y="23506"/>
                        <a:pt x="174798" y="21313"/>
                      </a:cubicBezTo>
                      <a:cubicBezTo>
                        <a:pt x="174262" y="20910"/>
                        <a:pt x="173545" y="20686"/>
                        <a:pt x="172694" y="20686"/>
                      </a:cubicBezTo>
                      <a:lnTo>
                        <a:pt x="150397" y="20686"/>
                      </a:lnTo>
                      <a:cubicBezTo>
                        <a:pt x="147755" y="26685"/>
                        <a:pt x="144979" y="32014"/>
                        <a:pt x="142068" y="36760"/>
                      </a:cubicBezTo>
                      <a:cubicBezTo>
                        <a:pt x="134412" y="48849"/>
                        <a:pt x="121204" y="59773"/>
                        <a:pt x="102444" y="69489"/>
                      </a:cubicBezTo>
                      <a:lnTo>
                        <a:pt x="92637" y="57177"/>
                      </a:lnTo>
                      <a:lnTo>
                        <a:pt x="81802" y="63221"/>
                      </a:lnTo>
                      <a:cubicBezTo>
                        <a:pt x="80414" y="60445"/>
                        <a:pt x="79072" y="57938"/>
                        <a:pt x="77818" y="55699"/>
                      </a:cubicBezTo>
                      <a:lnTo>
                        <a:pt x="5866" y="74459"/>
                      </a:lnTo>
                      <a:lnTo>
                        <a:pt x="0" y="57983"/>
                      </a:lnTo>
                      <a:lnTo>
                        <a:pt x="12313" y="54848"/>
                      </a:lnTo>
                      <a:lnTo>
                        <a:pt x="12313" y="13970"/>
                      </a:lnTo>
                      <a:cubicBezTo>
                        <a:pt x="12044" y="11597"/>
                        <a:pt x="13343" y="10343"/>
                        <a:pt x="16298" y="10209"/>
                      </a:cubicBezTo>
                      <a:cubicBezTo>
                        <a:pt x="37879" y="8821"/>
                        <a:pt x="58206" y="5418"/>
                        <a:pt x="77415" y="0"/>
                      </a:cubicBezTo>
                      <a:lnTo>
                        <a:pt x="84936" y="14820"/>
                      </a:lnTo>
                      <a:cubicBezTo>
                        <a:pt x="68236" y="19701"/>
                        <a:pt x="49879" y="22969"/>
                        <a:pt x="29865" y="24626"/>
                      </a:cubicBezTo>
                      <a:cubicBezTo>
                        <a:pt x="29014" y="24760"/>
                        <a:pt x="28701" y="25297"/>
                        <a:pt x="28834" y="26282"/>
                      </a:cubicBezTo>
                      <a:lnTo>
                        <a:pt x="28834" y="50460"/>
                      </a:lnTo>
                      <a:lnTo>
                        <a:pt x="68908" y="40028"/>
                      </a:lnTo>
                      <a:cubicBezTo>
                        <a:pt x="66804" y="36715"/>
                        <a:pt x="64878" y="33939"/>
                        <a:pt x="63042" y="31700"/>
                      </a:cubicBezTo>
                      <a:lnTo>
                        <a:pt x="77235" y="22745"/>
                      </a:lnTo>
                      <a:cubicBezTo>
                        <a:pt x="83504" y="30805"/>
                        <a:pt x="89728" y="41327"/>
                        <a:pt x="95996" y="54222"/>
                      </a:cubicBezTo>
                      <a:cubicBezTo>
                        <a:pt x="97249" y="53371"/>
                        <a:pt x="98503" y="52699"/>
                        <a:pt x="99757" y="52117"/>
                      </a:cubicBezTo>
                      <a:cubicBezTo>
                        <a:pt x="116011" y="42356"/>
                        <a:pt x="126756" y="31879"/>
                        <a:pt x="131860" y="20641"/>
                      </a:cubicBezTo>
                      <a:lnTo>
                        <a:pt x="101592" y="20641"/>
                      </a:lnTo>
                      <a:close/>
                      <a:moveTo>
                        <a:pt x="65684" y="167455"/>
                      </a:moveTo>
                      <a:lnTo>
                        <a:pt x="70250" y="181828"/>
                      </a:lnTo>
                      <a:cubicBezTo>
                        <a:pt x="53460" y="188768"/>
                        <a:pt x="32416" y="194409"/>
                        <a:pt x="7254" y="198708"/>
                      </a:cubicBezTo>
                      <a:lnTo>
                        <a:pt x="2866" y="180977"/>
                      </a:lnTo>
                      <a:cubicBezTo>
                        <a:pt x="24268" y="176679"/>
                        <a:pt x="42178" y="172157"/>
                        <a:pt x="56461" y="167411"/>
                      </a:cubicBezTo>
                      <a:lnTo>
                        <a:pt x="28298" y="167411"/>
                      </a:lnTo>
                      <a:cubicBezTo>
                        <a:pt x="26775" y="167411"/>
                        <a:pt x="26014" y="166560"/>
                        <a:pt x="26014" y="164903"/>
                      </a:cubicBezTo>
                      <a:lnTo>
                        <a:pt x="26014" y="73967"/>
                      </a:lnTo>
                      <a:cubicBezTo>
                        <a:pt x="26148" y="72445"/>
                        <a:pt x="26954" y="71683"/>
                        <a:pt x="28298" y="71683"/>
                      </a:cubicBezTo>
                      <a:lnTo>
                        <a:pt x="170947" y="71683"/>
                      </a:lnTo>
                      <a:cubicBezTo>
                        <a:pt x="172605" y="71818"/>
                        <a:pt x="173455" y="72579"/>
                        <a:pt x="173455" y="73967"/>
                      </a:cubicBezTo>
                      <a:lnTo>
                        <a:pt x="173455" y="164903"/>
                      </a:lnTo>
                      <a:cubicBezTo>
                        <a:pt x="173455" y="166560"/>
                        <a:pt x="172605" y="167411"/>
                        <a:pt x="170947" y="167411"/>
                      </a:cubicBezTo>
                      <a:lnTo>
                        <a:pt x="139472" y="167411"/>
                      </a:lnTo>
                      <a:lnTo>
                        <a:pt x="194543" y="180753"/>
                      </a:lnTo>
                      <a:lnTo>
                        <a:pt x="190156" y="198484"/>
                      </a:lnTo>
                      <a:lnTo>
                        <a:pt x="127159" y="183261"/>
                      </a:lnTo>
                      <a:lnTo>
                        <a:pt x="129666" y="167411"/>
                      </a:lnTo>
                      <a:lnTo>
                        <a:pt x="65640" y="167411"/>
                      </a:lnTo>
                      <a:close/>
                      <a:moveTo>
                        <a:pt x="156218" y="98414"/>
                      </a:moveTo>
                      <a:lnTo>
                        <a:pt x="156218" y="87131"/>
                      </a:lnTo>
                      <a:cubicBezTo>
                        <a:pt x="156218" y="86728"/>
                        <a:pt x="155949" y="86504"/>
                        <a:pt x="155366" y="86504"/>
                      </a:cubicBezTo>
                      <a:lnTo>
                        <a:pt x="43969" y="86504"/>
                      </a:lnTo>
                      <a:cubicBezTo>
                        <a:pt x="43431" y="86504"/>
                        <a:pt x="43208" y="86728"/>
                        <a:pt x="43341" y="87131"/>
                      </a:cubicBezTo>
                      <a:lnTo>
                        <a:pt x="43341" y="98414"/>
                      </a:lnTo>
                      <a:lnTo>
                        <a:pt x="156173" y="98414"/>
                      </a:lnTo>
                      <a:close/>
                      <a:moveTo>
                        <a:pt x="43386" y="139919"/>
                      </a:moveTo>
                      <a:lnTo>
                        <a:pt x="43386" y="151829"/>
                      </a:lnTo>
                      <a:cubicBezTo>
                        <a:pt x="43253" y="152232"/>
                        <a:pt x="43476" y="152501"/>
                        <a:pt x="44013" y="152680"/>
                      </a:cubicBezTo>
                      <a:lnTo>
                        <a:pt x="155411" y="152680"/>
                      </a:lnTo>
                      <a:cubicBezTo>
                        <a:pt x="155994" y="152546"/>
                        <a:pt x="156262" y="152277"/>
                        <a:pt x="156262" y="151829"/>
                      </a:cubicBezTo>
                      <a:lnTo>
                        <a:pt x="156262" y="139919"/>
                      </a:lnTo>
                      <a:lnTo>
                        <a:pt x="43431" y="139919"/>
                      </a:lnTo>
                      <a:close/>
                      <a:moveTo>
                        <a:pt x="156218" y="125144"/>
                      </a:moveTo>
                      <a:lnTo>
                        <a:pt x="156218" y="113234"/>
                      </a:lnTo>
                      <a:lnTo>
                        <a:pt x="43386" y="113234"/>
                      </a:lnTo>
                      <a:lnTo>
                        <a:pt x="43386" y="125144"/>
                      </a:lnTo>
                      <a:lnTo>
                        <a:pt x="156218" y="1251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5" name="手繪多邊形: 圖案 24">
                  <a:extLst>
                    <a:ext uri="{FF2B5EF4-FFF2-40B4-BE49-F238E27FC236}">
                      <a16:creationId xmlns:a16="http://schemas.microsoft.com/office/drawing/2014/main" id="{F1160305-DB13-CBC1-5E41-C0A0ADA70A42}"/>
                    </a:ext>
                  </a:extLst>
                </p:cNvPr>
                <p:cNvSpPr/>
                <p:nvPr/>
              </p:nvSpPr>
              <p:spPr>
                <a:xfrm>
                  <a:off x="10967920" y="808637"/>
                  <a:ext cx="194364" cy="193021"/>
                </a:xfrm>
                <a:custGeom>
                  <a:avLst/>
                  <a:gdLst>
                    <a:gd name="connsiteX0" fmla="*/ 103876 w 194364"/>
                    <a:gd name="connsiteY0" fmla="*/ 112428 h 193021"/>
                    <a:gd name="connsiteX1" fmla="*/ 98681 w 194364"/>
                    <a:gd name="connsiteY1" fmla="*/ 120577 h 193021"/>
                    <a:gd name="connsiteX2" fmla="*/ 10656 w 194364"/>
                    <a:gd name="connsiteY2" fmla="*/ 171261 h 193021"/>
                    <a:gd name="connsiteX3" fmla="*/ 2507 w 194364"/>
                    <a:gd name="connsiteY3" fmla="*/ 153934 h 193021"/>
                    <a:gd name="connsiteX4" fmla="*/ 8372 w 194364"/>
                    <a:gd name="connsiteY4" fmla="*/ 152680 h 193021"/>
                    <a:gd name="connsiteX5" fmla="*/ 82832 w 194364"/>
                    <a:gd name="connsiteY5" fmla="*/ 112428 h 193021"/>
                    <a:gd name="connsiteX6" fmla="*/ 49654 w 194364"/>
                    <a:gd name="connsiteY6" fmla="*/ 112428 h 193021"/>
                    <a:gd name="connsiteX7" fmla="*/ 10029 w 194364"/>
                    <a:gd name="connsiteY7" fmla="*/ 132890 h 193021"/>
                    <a:gd name="connsiteX8" fmla="*/ 0 w 194364"/>
                    <a:gd name="connsiteY8" fmla="*/ 116816 h 193021"/>
                    <a:gd name="connsiteX9" fmla="*/ 8551 w 194364"/>
                    <a:gd name="connsiteY9" fmla="*/ 113682 h 193021"/>
                    <a:gd name="connsiteX10" fmla="*/ 56504 w 194364"/>
                    <a:gd name="connsiteY10" fmla="*/ 79922 h 193021"/>
                    <a:gd name="connsiteX11" fmla="*/ 24581 w 194364"/>
                    <a:gd name="connsiteY11" fmla="*/ 79922 h 193021"/>
                    <a:gd name="connsiteX12" fmla="*/ 22073 w 194364"/>
                    <a:gd name="connsiteY12" fmla="*/ 77191 h 193021"/>
                    <a:gd name="connsiteX13" fmla="*/ 22073 w 194364"/>
                    <a:gd name="connsiteY13" fmla="*/ 2507 h 193021"/>
                    <a:gd name="connsiteX14" fmla="*/ 24581 w 194364"/>
                    <a:gd name="connsiteY14" fmla="*/ 0 h 193021"/>
                    <a:gd name="connsiteX15" fmla="*/ 175156 w 194364"/>
                    <a:gd name="connsiteY15" fmla="*/ 0 h 193021"/>
                    <a:gd name="connsiteX16" fmla="*/ 177888 w 194364"/>
                    <a:gd name="connsiteY16" fmla="*/ 2507 h 193021"/>
                    <a:gd name="connsiteX17" fmla="*/ 177888 w 194364"/>
                    <a:gd name="connsiteY17" fmla="*/ 77191 h 193021"/>
                    <a:gd name="connsiteX18" fmla="*/ 175156 w 194364"/>
                    <a:gd name="connsiteY18" fmla="*/ 79922 h 193021"/>
                    <a:gd name="connsiteX19" fmla="*/ 77324 w 194364"/>
                    <a:gd name="connsiteY19" fmla="*/ 79922 h 193021"/>
                    <a:gd name="connsiteX20" fmla="*/ 68369 w 194364"/>
                    <a:gd name="connsiteY20" fmla="*/ 94921 h 193021"/>
                    <a:gd name="connsiteX21" fmla="*/ 187469 w 194364"/>
                    <a:gd name="connsiteY21" fmla="*/ 94921 h 193021"/>
                    <a:gd name="connsiteX22" fmla="*/ 191230 w 194364"/>
                    <a:gd name="connsiteY22" fmla="*/ 95772 h 193021"/>
                    <a:gd name="connsiteX23" fmla="*/ 194364 w 194364"/>
                    <a:gd name="connsiteY23" fmla="*/ 104951 h 193021"/>
                    <a:gd name="connsiteX24" fmla="*/ 193334 w 194364"/>
                    <a:gd name="connsiteY24" fmla="*/ 148964 h 193021"/>
                    <a:gd name="connsiteX25" fmla="*/ 186439 w 194364"/>
                    <a:gd name="connsiteY25" fmla="*/ 176903 h 193021"/>
                    <a:gd name="connsiteX26" fmla="*/ 172246 w 194364"/>
                    <a:gd name="connsiteY26" fmla="*/ 188186 h 193021"/>
                    <a:gd name="connsiteX27" fmla="*/ 129486 w 194364"/>
                    <a:gd name="connsiteY27" fmla="*/ 186932 h 193021"/>
                    <a:gd name="connsiteX28" fmla="*/ 128636 w 194364"/>
                    <a:gd name="connsiteY28" fmla="*/ 165888 h 193021"/>
                    <a:gd name="connsiteX29" fmla="*/ 148874 w 194364"/>
                    <a:gd name="connsiteY29" fmla="*/ 170903 h 193021"/>
                    <a:gd name="connsiteX30" fmla="*/ 171216 w 194364"/>
                    <a:gd name="connsiteY30" fmla="*/ 163829 h 193021"/>
                    <a:gd name="connsiteX31" fmla="*/ 175604 w 194364"/>
                    <a:gd name="connsiteY31" fmla="*/ 146322 h 193021"/>
                    <a:gd name="connsiteX32" fmla="*/ 175380 w 194364"/>
                    <a:gd name="connsiteY32" fmla="*/ 113995 h 193021"/>
                    <a:gd name="connsiteX33" fmla="*/ 173096 w 194364"/>
                    <a:gd name="connsiteY33" fmla="*/ 112517 h 193021"/>
                    <a:gd name="connsiteX34" fmla="*/ 154739 w 194364"/>
                    <a:gd name="connsiteY34" fmla="*/ 112517 h 193021"/>
                    <a:gd name="connsiteX35" fmla="*/ 150754 w 194364"/>
                    <a:gd name="connsiteY35" fmla="*/ 121293 h 193021"/>
                    <a:gd name="connsiteX36" fmla="*/ 57713 w 194364"/>
                    <a:gd name="connsiteY36" fmla="*/ 193021 h 193021"/>
                    <a:gd name="connsiteX37" fmla="*/ 47281 w 194364"/>
                    <a:gd name="connsiteY37" fmla="*/ 177171 h 193021"/>
                    <a:gd name="connsiteX38" fmla="*/ 70206 w 194364"/>
                    <a:gd name="connsiteY38" fmla="*/ 168216 h 193021"/>
                    <a:gd name="connsiteX39" fmla="*/ 135487 w 194364"/>
                    <a:gd name="connsiteY39" fmla="*/ 112517 h 193021"/>
                    <a:gd name="connsiteX40" fmla="*/ 103786 w 194364"/>
                    <a:gd name="connsiteY40" fmla="*/ 112517 h 193021"/>
                    <a:gd name="connsiteX41" fmla="*/ 159799 w 194364"/>
                    <a:gd name="connsiteY41" fmla="*/ 32551 h 193021"/>
                    <a:gd name="connsiteX42" fmla="*/ 159799 w 194364"/>
                    <a:gd name="connsiteY42" fmla="*/ 18178 h 193021"/>
                    <a:gd name="connsiteX43" fmla="*/ 158948 w 194364"/>
                    <a:gd name="connsiteY43" fmla="*/ 17328 h 193021"/>
                    <a:gd name="connsiteX44" fmla="*/ 40878 w 194364"/>
                    <a:gd name="connsiteY44" fmla="*/ 17328 h 193021"/>
                    <a:gd name="connsiteX45" fmla="*/ 40252 w 194364"/>
                    <a:gd name="connsiteY45" fmla="*/ 18178 h 193021"/>
                    <a:gd name="connsiteX46" fmla="*/ 40252 w 194364"/>
                    <a:gd name="connsiteY46" fmla="*/ 32551 h 193021"/>
                    <a:gd name="connsiteX47" fmla="*/ 159754 w 194364"/>
                    <a:gd name="connsiteY47" fmla="*/ 32551 h 193021"/>
                    <a:gd name="connsiteX48" fmla="*/ 40297 w 194364"/>
                    <a:gd name="connsiteY48" fmla="*/ 49878 h 193021"/>
                    <a:gd name="connsiteX49" fmla="*/ 40297 w 194364"/>
                    <a:gd name="connsiteY49" fmla="*/ 61564 h 193021"/>
                    <a:gd name="connsiteX50" fmla="*/ 40923 w 194364"/>
                    <a:gd name="connsiteY50" fmla="*/ 62594 h 193021"/>
                    <a:gd name="connsiteX51" fmla="*/ 158993 w 194364"/>
                    <a:gd name="connsiteY51" fmla="*/ 62594 h 193021"/>
                    <a:gd name="connsiteX52" fmla="*/ 159843 w 194364"/>
                    <a:gd name="connsiteY52" fmla="*/ 61564 h 193021"/>
                    <a:gd name="connsiteX53" fmla="*/ 159843 w 194364"/>
                    <a:gd name="connsiteY53" fmla="*/ 49878 h 193021"/>
                    <a:gd name="connsiteX54" fmla="*/ 40342 w 194364"/>
                    <a:gd name="connsiteY54" fmla="*/ 49878 h 193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194364" h="193021">
                      <a:moveTo>
                        <a:pt x="103876" y="112428"/>
                      </a:moveTo>
                      <a:cubicBezTo>
                        <a:pt x="101772" y="115338"/>
                        <a:pt x="100070" y="118069"/>
                        <a:pt x="98681" y="120577"/>
                      </a:cubicBezTo>
                      <a:cubicBezTo>
                        <a:pt x="82294" y="143098"/>
                        <a:pt x="52922" y="160023"/>
                        <a:pt x="10656" y="171261"/>
                      </a:cubicBezTo>
                      <a:lnTo>
                        <a:pt x="2507" y="153934"/>
                      </a:lnTo>
                      <a:cubicBezTo>
                        <a:pt x="4611" y="153262"/>
                        <a:pt x="6537" y="152814"/>
                        <a:pt x="8372" y="152680"/>
                      </a:cubicBezTo>
                      <a:cubicBezTo>
                        <a:pt x="43386" y="144352"/>
                        <a:pt x="68236" y="130920"/>
                        <a:pt x="82832" y="112428"/>
                      </a:cubicBezTo>
                      <a:lnTo>
                        <a:pt x="49654" y="112428"/>
                      </a:lnTo>
                      <a:cubicBezTo>
                        <a:pt x="37968" y="120219"/>
                        <a:pt x="24759" y="127024"/>
                        <a:pt x="10029" y="132890"/>
                      </a:cubicBezTo>
                      <a:lnTo>
                        <a:pt x="0" y="116816"/>
                      </a:lnTo>
                      <a:cubicBezTo>
                        <a:pt x="3044" y="115696"/>
                        <a:pt x="5909" y="114667"/>
                        <a:pt x="8551" y="113682"/>
                      </a:cubicBezTo>
                      <a:cubicBezTo>
                        <a:pt x="29685" y="105757"/>
                        <a:pt x="45669" y="94518"/>
                        <a:pt x="56504" y="79922"/>
                      </a:cubicBezTo>
                      <a:lnTo>
                        <a:pt x="24581" y="79922"/>
                      </a:lnTo>
                      <a:cubicBezTo>
                        <a:pt x="22924" y="79922"/>
                        <a:pt x="22073" y="79026"/>
                        <a:pt x="22073" y="77191"/>
                      </a:cubicBezTo>
                      <a:lnTo>
                        <a:pt x="22073" y="2507"/>
                      </a:lnTo>
                      <a:cubicBezTo>
                        <a:pt x="22073" y="851"/>
                        <a:pt x="22924" y="0"/>
                        <a:pt x="24581" y="0"/>
                      </a:cubicBezTo>
                      <a:lnTo>
                        <a:pt x="175156" y="0"/>
                      </a:lnTo>
                      <a:cubicBezTo>
                        <a:pt x="176946" y="0"/>
                        <a:pt x="177888" y="851"/>
                        <a:pt x="177888" y="2507"/>
                      </a:cubicBezTo>
                      <a:lnTo>
                        <a:pt x="177888" y="77191"/>
                      </a:lnTo>
                      <a:cubicBezTo>
                        <a:pt x="177888" y="79026"/>
                        <a:pt x="176991" y="79922"/>
                        <a:pt x="175156" y="79922"/>
                      </a:cubicBezTo>
                      <a:lnTo>
                        <a:pt x="77324" y="79922"/>
                      </a:lnTo>
                      <a:cubicBezTo>
                        <a:pt x="75130" y="84175"/>
                        <a:pt x="72131" y="89190"/>
                        <a:pt x="68369" y="94921"/>
                      </a:cubicBezTo>
                      <a:lnTo>
                        <a:pt x="187469" y="94921"/>
                      </a:lnTo>
                      <a:cubicBezTo>
                        <a:pt x="188992" y="94921"/>
                        <a:pt x="190245" y="95190"/>
                        <a:pt x="191230" y="95772"/>
                      </a:cubicBezTo>
                      <a:cubicBezTo>
                        <a:pt x="193334" y="96891"/>
                        <a:pt x="194364" y="99936"/>
                        <a:pt x="194364" y="104951"/>
                      </a:cubicBezTo>
                      <a:cubicBezTo>
                        <a:pt x="194230" y="121651"/>
                        <a:pt x="193871" y="136293"/>
                        <a:pt x="193334" y="148964"/>
                      </a:cubicBezTo>
                      <a:cubicBezTo>
                        <a:pt x="192617" y="162038"/>
                        <a:pt x="190335" y="171351"/>
                        <a:pt x="186439" y="176903"/>
                      </a:cubicBezTo>
                      <a:cubicBezTo>
                        <a:pt x="182991" y="182186"/>
                        <a:pt x="178245" y="185947"/>
                        <a:pt x="172246" y="188186"/>
                      </a:cubicBezTo>
                      <a:cubicBezTo>
                        <a:pt x="162127" y="191947"/>
                        <a:pt x="147843" y="191544"/>
                        <a:pt x="129486" y="186932"/>
                      </a:cubicBezTo>
                      <a:lnTo>
                        <a:pt x="128636" y="165888"/>
                      </a:lnTo>
                      <a:cubicBezTo>
                        <a:pt x="136561" y="168664"/>
                        <a:pt x="143322" y="170321"/>
                        <a:pt x="148874" y="170903"/>
                      </a:cubicBezTo>
                      <a:cubicBezTo>
                        <a:pt x="158321" y="172022"/>
                        <a:pt x="165753" y="169649"/>
                        <a:pt x="171216" y="163829"/>
                      </a:cubicBezTo>
                      <a:cubicBezTo>
                        <a:pt x="173723" y="160202"/>
                        <a:pt x="175201" y="154381"/>
                        <a:pt x="175604" y="146322"/>
                      </a:cubicBezTo>
                      <a:cubicBezTo>
                        <a:pt x="176723" y="126845"/>
                        <a:pt x="176634" y="116055"/>
                        <a:pt x="175380" y="113995"/>
                      </a:cubicBezTo>
                      <a:cubicBezTo>
                        <a:pt x="174842" y="113010"/>
                        <a:pt x="174081" y="112517"/>
                        <a:pt x="173096" y="112517"/>
                      </a:cubicBezTo>
                      <a:lnTo>
                        <a:pt x="154739" y="112517"/>
                      </a:lnTo>
                      <a:cubicBezTo>
                        <a:pt x="153351" y="115696"/>
                        <a:pt x="152008" y="118607"/>
                        <a:pt x="150754" y="121293"/>
                      </a:cubicBezTo>
                      <a:cubicBezTo>
                        <a:pt x="136292" y="150217"/>
                        <a:pt x="105308" y="174127"/>
                        <a:pt x="57713" y="193021"/>
                      </a:cubicBezTo>
                      <a:lnTo>
                        <a:pt x="47281" y="177171"/>
                      </a:lnTo>
                      <a:cubicBezTo>
                        <a:pt x="55788" y="174127"/>
                        <a:pt x="63445" y="171127"/>
                        <a:pt x="70206" y="168216"/>
                      </a:cubicBezTo>
                      <a:cubicBezTo>
                        <a:pt x="100787" y="154605"/>
                        <a:pt x="122546" y="136024"/>
                        <a:pt x="135487" y="112517"/>
                      </a:cubicBezTo>
                      <a:lnTo>
                        <a:pt x="103786" y="112517"/>
                      </a:lnTo>
                      <a:close/>
                      <a:moveTo>
                        <a:pt x="159799" y="32551"/>
                      </a:moveTo>
                      <a:lnTo>
                        <a:pt x="159799" y="18178"/>
                      </a:lnTo>
                      <a:cubicBezTo>
                        <a:pt x="159799" y="17596"/>
                        <a:pt x="159530" y="17328"/>
                        <a:pt x="158948" y="17328"/>
                      </a:cubicBezTo>
                      <a:lnTo>
                        <a:pt x="40878" y="17328"/>
                      </a:lnTo>
                      <a:cubicBezTo>
                        <a:pt x="40342" y="17328"/>
                        <a:pt x="40117" y="17596"/>
                        <a:pt x="40252" y="18178"/>
                      </a:cubicBezTo>
                      <a:lnTo>
                        <a:pt x="40252" y="32551"/>
                      </a:lnTo>
                      <a:lnTo>
                        <a:pt x="159754" y="32551"/>
                      </a:lnTo>
                      <a:close/>
                      <a:moveTo>
                        <a:pt x="40297" y="49878"/>
                      </a:moveTo>
                      <a:lnTo>
                        <a:pt x="40297" y="61564"/>
                      </a:lnTo>
                      <a:cubicBezTo>
                        <a:pt x="40162" y="62147"/>
                        <a:pt x="40385" y="62460"/>
                        <a:pt x="40923" y="62594"/>
                      </a:cubicBezTo>
                      <a:lnTo>
                        <a:pt x="158993" y="62594"/>
                      </a:lnTo>
                      <a:cubicBezTo>
                        <a:pt x="159575" y="62460"/>
                        <a:pt x="159843" y="62102"/>
                        <a:pt x="159843" y="61564"/>
                      </a:cubicBezTo>
                      <a:lnTo>
                        <a:pt x="159843" y="49878"/>
                      </a:lnTo>
                      <a:lnTo>
                        <a:pt x="40342" y="4987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6" name="手繪多邊形: 圖案 25">
                  <a:extLst>
                    <a:ext uri="{FF2B5EF4-FFF2-40B4-BE49-F238E27FC236}">
                      <a16:creationId xmlns:a16="http://schemas.microsoft.com/office/drawing/2014/main" id="{9600E6B0-19F4-C9E0-B039-2D4CC4E56A72}"/>
                    </a:ext>
                  </a:extLst>
                </p:cNvPr>
                <p:cNvSpPr/>
                <p:nvPr/>
              </p:nvSpPr>
              <p:spPr>
                <a:xfrm>
                  <a:off x="11224385" y="802817"/>
                  <a:ext cx="200096" cy="198013"/>
                </a:xfrm>
                <a:custGeom>
                  <a:avLst/>
                  <a:gdLst>
                    <a:gd name="connsiteX0" fmla="*/ 29865 w 200096"/>
                    <a:gd name="connsiteY0" fmla="*/ 152456 h 198013"/>
                    <a:gd name="connsiteX1" fmla="*/ 13791 w 200096"/>
                    <a:gd name="connsiteY1" fmla="*/ 148292 h 198013"/>
                    <a:gd name="connsiteX2" fmla="*/ 20238 w 200096"/>
                    <a:gd name="connsiteY2" fmla="*/ 102219 h 198013"/>
                    <a:gd name="connsiteX3" fmla="*/ 26507 w 200096"/>
                    <a:gd name="connsiteY3" fmla="*/ 96802 h 198013"/>
                    <a:gd name="connsiteX4" fmla="*/ 71147 w 200096"/>
                    <a:gd name="connsiteY4" fmla="*/ 96802 h 198013"/>
                    <a:gd name="connsiteX5" fmla="*/ 71147 w 200096"/>
                    <a:gd name="connsiteY5" fmla="*/ 81802 h 198013"/>
                    <a:gd name="connsiteX6" fmla="*/ 69042 w 200096"/>
                    <a:gd name="connsiteY6" fmla="*/ 79922 h 198013"/>
                    <a:gd name="connsiteX7" fmla="*/ 25029 w 200096"/>
                    <a:gd name="connsiteY7" fmla="*/ 79922 h 198013"/>
                    <a:gd name="connsiteX8" fmla="*/ 25029 w 200096"/>
                    <a:gd name="connsiteY8" fmla="*/ 70116 h 198013"/>
                    <a:gd name="connsiteX9" fmla="*/ 7299 w 200096"/>
                    <a:gd name="connsiteY9" fmla="*/ 74504 h 198013"/>
                    <a:gd name="connsiteX10" fmla="*/ 0 w 200096"/>
                    <a:gd name="connsiteY10" fmla="*/ 58878 h 198013"/>
                    <a:gd name="connsiteX11" fmla="*/ 32954 w 200096"/>
                    <a:gd name="connsiteY11" fmla="*/ 51356 h 198013"/>
                    <a:gd name="connsiteX12" fmla="*/ 12313 w 200096"/>
                    <a:gd name="connsiteY12" fmla="*/ 36357 h 198013"/>
                    <a:gd name="connsiteX13" fmla="*/ 23149 w 200096"/>
                    <a:gd name="connsiteY13" fmla="*/ 23014 h 198013"/>
                    <a:gd name="connsiteX14" fmla="*/ 50282 w 200096"/>
                    <a:gd name="connsiteY14" fmla="*/ 43431 h 198013"/>
                    <a:gd name="connsiteX15" fmla="*/ 73430 w 200096"/>
                    <a:gd name="connsiteY15" fmla="*/ 22566 h 198013"/>
                    <a:gd name="connsiteX16" fmla="*/ 71773 w 200096"/>
                    <a:gd name="connsiteY16" fmla="*/ 20283 h 198013"/>
                    <a:gd name="connsiteX17" fmla="*/ 35686 w 200096"/>
                    <a:gd name="connsiteY17" fmla="*/ 20283 h 198013"/>
                    <a:gd name="connsiteX18" fmla="*/ 35686 w 200096"/>
                    <a:gd name="connsiteY18" fmla="*/ 3806 h 198013"/>
                    <a:gd name="connsiteX19" fmla="*/ 87623 w 200096"/>
                    <a:gd name="connsiteY19" fmla="*/ 3806 h 198013"/>
                    <a:gd name="connsiteX20" fmla="*/ 97206 w 200096"/>
                    <a:gd name="connsiteY20" fmla="*/ 11955 h 198013"/>
                    <a:gd name="connsiteX21" fmla="*/ 41328 w 200096"/>
                    <a:gd name="connsiteY21" fmla="*/ 64296 h 198013"/>
                    <a:gd name="connsiteX22" fmla="*/ 83460 w 200096"/>
                    <a:gd name="connsiteY22" fmla="*/ 64296 h 198013"/>
                    <a:gd name="connsiteX23" fmla="*/ 87623 w 200096"/>
                    <a:gd name="connsiteY23" fmla="*/ 68281 h 198013"/>
                    <a:gd name="connsiteX24" fmla="*/ 87623 w 200096"/>
                    <a:gd name="connsiteY24" fmla="*/ 117308 h 198013"/>
                    <a:gd name="connsiteX25" fmla="*/ 71147 w 200096"/>
                    <a:gd name="connsiteY25" fmla="*/ 117308 h 198013"/>
                    <a:gd name="connsiteX26" fmla="*/ 71147 w 200096"/>
                    <a:gd name="connsiteY26" fmla="*/ 112517 h 198013"/>
                    <a:gd name="connsiteX27" fmla="*/ 39222 w 200096"/>
                    <a:gd name="connsiteY27" fmla="*/ 112517 h 198013"/>
                    <a:gd name="connsiteX28" fmla="*/ 35686 w 200096"/>
                    <a:gd name="connsiteY28" fmla="*/ 116458 h 198013"/>
                    <a:gd name="connsiteX29" fmla="*/ 33402 w 200096"/>
                    <a:gd name="connsiteY29" fmla="*/ 129397 h 198013"/>
                    <a:gd name="connsiteX30" fmla="*/ 80326 w 200096"/>
                    <a:gd name="connsiteY30" fmla="*/ 129397 h 198013"/>
                    <a:gd name="connsiteX31" fmla="*/ 85967 w 200096"/>
                    <a:gd name="connsiteY31" fmla="*/ 132755 h 198013"/>
                    <a:gd name="connsiteX32" fmla="*/ 83460 w 200096"/>
                    <a:gd name="connsiteY32" fmla="*/ 178022 h 198013"/>
                    <a:gd name="connsiteX33" fmla="*/ 75310 w 200096"/>
                    <a:gd name="connsiteY33" fmla="*/ 191365 h 198013"/>
                    <a:gd name="connsiteX34" fmla="*/ 72401 w 200096"/>
                    <a:gd name="connsiteY34" fmla="*/ 193648 h 198013"/>
                    <a:gd name="connsiteX35" fmla="*/ 21492 w 200096"/>
                    <a:gd name="connsiteY35" fmla="*/ 193648 h 198013"/>
                    <a:gd name="connsiteX36" fmla="*/ 19836 w 200096"/>
                    <a:gd name="connsiteY36" fmla="*/ 175067 h 198013"/>
                    <a:gd name="connsiteX37" fmla="*/ 58028 w 200096"/>
                    <a:gd name="connsiteY37" fmla="*/ 180888 h 198013"/>
                    <a:gd name="connsiteX38" fmla="*/ 67206 w 200096"/>
                    <a:gd name="connsiteY38" fmla="*/ 172963 h 198013"/>
                    <a:gd name="connsiteX39" fmla="*/ 68863 w 200096"/>
                    <a:gd name="connsiteY39" fmla="*/ 148158 h 198013"/>
                    <a:gd name="connsiteX40" fmla="*/ 66176 w 200096"/>
                    <a:gd name="connsiteY40" fmla="*/ 145023 h 198013"/>
                    <a:gd name="connsiteX41" fmla="*/ 30940 w 200096"/>
                    <a:gd name="connsiteY41" fmla="*/ 145023 h 198013"/>
                    <a:gd name="connsiteX42" fmla="*/ 29910 w 200096"/>
                    <a:gd name="connsiteY42" fmla="*/ 152546 h 198013"/>
                    <a:gd name="connsiteX43" fmla="*/ 135621 w 200096"/>
                    <a:gd name="connsiteY43" fmla="*/ 181470 h 198013"/>
                    <a:gd name="connsiteX44" fmla="*/ 131457 w 200096"/>
                    <a:gd name="connsiteY44" fmla="*/ 183753 h 198013"/>
                    <a:gd name="connsiteX45" fmla="*/ 97473 w 200096"/>
                    <a:gd name="connsiteY45" fmla="*/ 197947 h 198013"/>
                    <a:gd name="connsiteX46" fmla="*/ 87892 w 200096"/>
                    <a:gd name="connsiteY46" fmla="*/ 181246 h 198013"/>
                    <a:gd name="connsiteX47" fmla="*/ 120622 w 200096"/>
                    <a:gd name="connsiteY47" fmla="*/ 170634 h 198013"/>
                    <a:gd name="connsiteX48" fmla="*/ 98101 w 200096"/>
                    <a:gd name="connsiteY48" fmla="*/ 143501 h 198013"/>
                    <a:gd name="connsiteX49" fmla="*/ 113548 w 200096"/>
                    <a:gd name="connsiteY49" fmla="*/ 135800 h 198013"/>
                    <a:gd name="connsiteX50" fmla="*/ 135890 w 200096"/>
                    <a:gd name="connsiteY50" fmla="*/ 162709 h 198013"/>
                    <a:gd name="connsiteX51" fmla="*/ 165933 w 200096"/>
                    <a:gd name="connsiteY51" fmla="*/ 132442 h 198013"/>
                    <a:gd name="connsiteX52" fmla="*/ 162799 w 200096"/>
                    <a:gd name="connsiteY52" fmla="*/ 129532 h 198013"/>
                    <a:gd name="connsiteX53" fmla="*/ 97922 w 200096"/>
                    <a:gd name="connsiteY53" fmla="*/ 129532 h 198013"/>
                    <a:gd name="connsiteX54" fmla="*/ 97922 w 200096"/>
                    <a:gd name="connsiteY54" fmla="*/ 113055 h 198013"/>
                    <a:gd name="connsiteX55" fmla="*/ 177396 w 200096"/>
                    <a:gd name="connsiteY55" fmla="*/ 113055 h 198013"/>
                    <a:gd name="connsiteX56" fmla="*/ 186799 w 200096"/>
                    <a:gd name="connsiteY56" fmla="*/ 122233 h 198013"/>
                    <a:gd name="connsiteX57" fmla="*/ 164500 w 200096"/>
                    <a:gd name="connsiteY57" fmla="*/ 159978 h 198013"/>
                    <a:gd name="connsiteX58" fmla="*/ 151561 w 200096"/>
                    <a:gd name="connsiteY58" fmla="*/ 171216 h 198013"/>
                    <a:gd name="connsiteX59" fmla="*/ 197679 w 200096"/>
                    <a:gd name="connsiteY59" fmla="*/ 179544 h 198013"/>
                    <a:gd name="connsiteX60" fmla="*/ 192887 w 200096"/>
                    <a:gd name="connsiteY60" fmla="*/ 197275 h 198013"/>
                    <a:gd name="connsiteX61" fmla="*/ 135756 w 200096"/>
                    <a:gd name="connsiteY61" fmla="*/ 181425 h 198013"/>
                    <a:gd name="connsiteX62" fmla="*/ 120622 w 200096"/>
                    <a:gd name="connsiteY62" fmla="*/ 76564 h 198013"/>
                    <a:gd name="connsiteX63" fmla="*/ 120622 w 200096"/>
                    <a:gd name="connsiteY63" fmla="*/ 81981 h 198013"/>
                    <a:gd name="connsiteX64" fmla="*/ 118339 w 200096"/>
                    <a:gd name="connsiteY64" fmla="*/ 94070 h 198013"/>
                    <a:gd name="connsiteX65" fmla="*/ 99757 w 200096"/>
                    <a:gd name="connsiteY65" fmla="*/ 111174 h 198013"/>
                    <a:gd name="connsiteX66" fmla="*/ 89728 w 200096"/>
                    <a:gd name="connsiteY66" fmla="*/ 97608 h 198013"/>
                    <a:gd name="connsiteX67" fmla="*/ 98906 w 200096"/>
                    <a:gd name="connsiteY67" fmla="*/ 92414 h 198013"/>
                    <a:gd name="connsiteX68" fmla="*/ 104951 w 200096"/>
                    <a:gd name="connsiteY68" fmla="*/ 76788 h 198013"/>
                    <a:gd name="connsiteX69" fmla="*/ 104951 w 200096"/>
                    <a:gd name="connsiteY69" fmla="*/ 63042 h 198013"/>
                    <a:gd name="connsiteX70" fmla="*/ 105802 w 200096"/>
                    <a:gd name="connsiteY70" fmla="*/ 60535 h 198013"/>
                    <a:gd name="connsiteX71" fmla="*/ 108309 w 200096"/>
                    <a:gd name="connsiteY71" fmla="*/ 59684 h 198013"/>
                    <a:gd name="connsiteX72" fmla="*/ 157113 w 200096"/>
                    <a:gd name="connsiteY72" fmla="*/ 59684 h 198013"/>
                    <a:gd name="connsiteX73" fmla="*/ 159620 w 200096"/>
                    <a:gd name="connsiteY73" fmla="*/ 60535 h 198013"/>
                    <a:gd name="connsiteX74" fmla="*/ 160650 w 200096"/>
                    <a:gd name="connsiteY74" fmla="*/ 63042 h 198013"/>
                    <a:gd name="connsiteX75" fmla="*/ 160650 w 200096"/>
                    <a:gd name="connsiteY75" fmla="*/ 85787 h 198013"/>
                    <a:gd name="connsiteX76" fmla="*/ 161680 w 200096"/>
                    <a:gd name="connsiteY76" fmla="*/ 91205 h 198013"/>
                    <a:gd name="connsiteX77" fmla="*/ 167725 w 200096"/>
                    <a:gd name="connsiteY77" fmla="*/ 93085 h 198013"/>
                    <a:gd name="connsiteX78" fmla="*/ 169784 w 200096"/>
                    <a:gd name="connsiteY78" fmla="*/ 93085 h 198013"/>
                    <a:gd name="connsiteX79" fmla="*/ 174172 w 200096"/>
                    <a:gd name="connsiteY79" fmla="*/ 92056 h 198013"/>
                    <a:gd name="connsiteX80" fmla="*/ 175202 w 200096"/>
                    <a:gd name="connsiteY80" fmla="*/ 87668 h 198013"/>
                    <a:gd name="connsiteX81" fmla="*/ 175605 w 200096"/>
                    <a:gd name="connsiteY81" fmla="*/ 78489 h 198013"/>
                    <a:gd name="connsiteX82" fmla="*/ 190425 w 200096"/>
                    <a:gd name="connsiteY82" fmla="*/ 80773 h 198013"/>
                    <a:gd name="connsiteX83" fmla="*/ 188544 w 200096"/>
                    <a:gd name="connsiteY83" fmla="*/ 97876 h 198013"/>
                    <a:gd name="connsiteX84" fmla="*/ 185410 w 200096"/>
                    <a:gd name="connsiteY84" fmla="*/ 103518 h 198013"/>
                    <a:gd name="connsiteX85" fmla="*/ 175202 w 200096"/>
                    <a:gd name="connsiteY85" fmla="*/ 107906 h 198013"/>
                    <a:gd name="connsiteX86" fmla="*/ 160381 w 200096"/>
                    <a:gd name="connsiteY86" fmla="*/ 107906 h 198013"/>
                    <a:gd name="connsiteX87" fmla="*/ 149322 w 200096"/>
                    <a:gd name="connsiteY87" fmla="*/ 103518 h 198013"/>
                    <a:gd name="connsiteX88" fmla="*/ 144934 w 200096"/>
                    <a:gd name="connsiteY88" fmla="*/ 92683 h 198013"/>
                    <a:gd name="connsiteX89" fmla="*/ 144934 w 200096"/>
                    <a:gd name="connsiteY89" fmla="*/ 76832 h 198013"/>
                    <a:gd name="connsiteX90" fmla="*/ 142427 w 200096"/>
                    <a:gd name="connsiteY90" fmla="*/ 74549 h 198013"/>
                    <a:gd name="connsiteX91" fmla="*/ 122592 w 200096"/>
                    <a:gd name="connsiteY91" fmla="*/ 74549 h 198013"/>
                    <a:gd name="connsiteX92" fmla="*/ 120488 w 200096"/>
                    <a:gd name="connsiteY92" fmla="*/ 76653 h 198013"/>
                    <a:gd name="connsiteX93" fmla="*/ 200096 w 200096"/>
                    <a:gd name="connsiteY93" fmla="*/ 56729 h 198013"/>
                    <a:gd name="connsiteX94" fmla="*/ 189260 w 200096"/>
                    <a:gd name="connsiteY94" fmla="*/ 71952 h 198013"/>
                    <a:gd name="connsiteX95" fmla="*/ 103742 w 200096"/>
                    <a:gd name="connsiteY95" fmla="*/ 17731 h 198013"/>
                    <a:gd name="connsiteX96" fmla="*/ 113144 w 200096"/>
                    <a:gd name="connsiteY96" fmla="*/ 2731 h 198013"/>
                    <a:gd name="connsiteX97" fmla="*/ 129219 w 200096"/>
                    <a:gd name="connsiteY97" fmla="*/ 18581 h 198013"/>
                    <a:gd name="connsiteX98" fmla="*/ 146099 w 200096"/>
                    <a:gd name="connsiteY98" fmla="*/ 0 h 198013"/>
                    <a:gd name="connsiteX99" fmla="*/ 157561 w 200096"/>
                    <a:gd name="connsiteY99" fmla="*/ 11686 h 198013"/>
                    <a:gd name="connsiteX100" fmla="*/ 141487 w 200096"/>
                    <a:gd name="connsiteY100" fmla="*/ 28566 h 198013"/>
                    <a:gd name="connsiteX101" fmla="*/ 152546 w 200096"/>
                    <a:gd name="connsiteY101" fmla="*/ 36088 h 198013"/>
                    <a:gd name="connsiteX102" fmla="*/ 171306 w 200096"/>
                    <a:gd name="connsiteY102" fmla="*/ 16701 h 198013"/>
                    <a:gd name="connsiteX103" fmla="*/ 182589 w 200096"/>
                    <a:gd name="connsiteY103" fmla="*/ 28611 h 198013"/>
                    <a:gd name="connsiteX104" fmla="*/ 171306 w 200096"/>
                    <a:gd name="connsiteY104" fmla="*/ 40297 h 198013"/>
                    <a:gd name="connsiteX105" fmla="*/ 167366 w 200096"/>
                    <a:gd name="connsiteY105" fmla="*/ 44282 h 198013"/>
                    <a:gd name="connsiteX106" fmla="*/ 200096 w 200096"/>
                    <a:gd name="connsiteY106" fmla="*/ 56774 h 198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</a:cxnLst>
                  <a:rect l="l" t="t" r="r" b="b"/>
                  <a:pathLst>
                    <a:path w="200096" h="198013">
                      <a:moveTo>
                        <a:pt x="29865" y="152456"/>
                      </a:moveTo>
                      <a:cubicBezTo>
                        <a:pt x="24313" y="151068"/>
                        <a:pt x="18940" y="149680"/>
                        <a:pt x="13791" y="148292"/>
                      </a:cubicBezTo>
                      <a:lnTo>
                        <a:pt x="20238" y="102219"/>
                      </a:lnTo>
                      <a:cubicBezTo>
                        <a:pt x="21090" y="98190"/>
                        <a:pt x="23149" y="96354"/>
                        <a:pt x="26507" y="96802"/>
                      </a:cubicBezTo>
                      <a:lnTo>
                        <a:pt x="71147" y="96802"/>
                      </a:lnTo>
                      <a:lnTo>
                        <a:pt x="71147" y="81802"/>
                      </a:lnTo>
                      <a:cubicBezTo>
                        <a:pt x="71147" y="80549"/>
                        <a:pt x="70474" y="79922"/>
                        <a:pt x="69042" y="79922"/>
                      </a:cubicBezTo>
                      <a:lnTo>
                        <a:pt x="25029" y="79922"/>
                      </a:lnTo>
                      <a:lnTo>
                        <a:pt x="25029" y="70116"/>
                      </a:lnTo>
                      <a:cubicBezTo>
                        <a:pt x="18358" y="72042"/>
                        <a:pt x="12447" y="73519"/>
                        <a:pt x="7299" y="74504"/>
                      </a:cubicBezTo>
                      <a:lnTo>
                        <a:pt x="0" y="58878"/>
                      </a:lnTo>
                      <a:cubicBezTo>
                        <a:pt x="13477" y="56505"/>
                        <a:pt x="24492" y="53998"/>
                        <a:pt x="32954" y="51356"/>
                      </a:cubicBezTo>
                      <a:cubicBezTo>
                        <a:pt x="25164" y="45088"/>
                        <a:pt x="18268" y="40073"/>
                        <a:pt x="12313" y="36357"/>
                      </a:cubicBezTo>
                      <a:lnTo>
                        <a:pt x="23149" y="23014"/>
                      </a:lnTo>
                      <a:cubicBezTo>
                        <a:pt x="33313" y="29954"/>
                        <a:pt x="42357" y="36760"/>
                        <a:pt x="50282" y="43431"/>
                      </a:cubicBezTo>
                      <a:cubicBezTo>
                        <a:pt x="61431" y="35506"/>
                        <a:pt x="69132" y="28566"/>
                        <a:pt x="73430" y="22566"/>
                      </a:cubicBezTo>
                      <a:cubicBezTo>
                        <a:pt x="74550" y="20910"/>
                        <a:pt x="74012" y="20148"/>
                        <a:pt x="71773" y="20283"/>
                      </a:cubicBezTo>
                      <a:lnTo>
                        <a:pt x="35686" y="20283"/>
                      </a:lnTo>
                      <a:lnTo>
                        <a:pt x="35686" y="3806"/>
                      </a:lnTo>
                      <a:lnTo>
                        <a:pt x="87623" y="3806"/>
                      </a:lnTo>
                      <a:lnTo>
                        <a:pt x="97206" y="11955"/>
                      </a:lnTo>
                      <a:cubicBezTo>
                        <a:pt x="87489" y="35595"/>
                        <a:pt x="68818" y="53057"/>
                        <a:pt x="41328" y="64296"/>
                      </a:cubicBezTo>
                      <a:lnTo>
                        <a:pt x="83460" y="64296"/>
                      </a:lnTo>
                      <a:cubicBezTo>
                        <a:pt x="86235" y="64296"/>
                        <a:pt x="87623" y="65594"/>
                        <a:pt x="87623" y="68281"/>
                      </a:cubicBezTo>
                      <a:lnTo>
                        <a:pt x="87623" y="117308"/>
                      </a:lnTo>
                      <a:lnTo>
                        <a:pt x="71147" y="117308"/>
                      </a:lnTo>
                      <a:lnTo>
                        <a:pt x="71147" y="112517"/>
                      </a:lnTo>
                      <a:lnTo>
                        <a:pt x="39222" y="112517"/>
                      </a:lnTo>
                      <a:cubicBezTo>
                        <a:pt x="36983" y="112652"/>
                        <a:pt x="35819" y="113995"/>
                        <a:pt x="35686" y="116458"/>
                      </a:cubicBezTo>
                      <a:lnTo>
                        <a:pt x="33402" y="129397"/>
                      </a:lnTo>
                      <a:lnTo>
                        <a:pt x="80326" y="129397"/>
                      </a:lnTo>
                      <a:cubicBezTo>
                        <a:pt x="84220" y="129397"/>
                        <a:pt x="86102" y="130517"/>
                        <a:pt x="85967" y="132755"/>
                      </a:cubicBezTo>
                      <a:cubicBezTo>
                        <a:pt x="85564" y="152904"/>
                        <a:pt x="84713" y="167993"/>
                        <a:pt x="83460" y="178022"/>
                      </a:cubicBezTo>
                      <a:cubicBezTo>
                        <a:pt x="82206" y="183037"/>
                        <a:pt x="79519" y="187469"/>
                        <a:pt x="75310" y="191365"/>
                      </a:cubicBezTo>
                      <a:cubicBezTo>
                        <a:pt x="74191" y="192036"/>
                        <a:pt x="73206" y="192842"/>
                        <a:pt x="72401" y="193648"/>
                      </a:cubicBezTo>
                      <a:cubicBezTo>
                        <a:pt x="63087" y="199469"/>
                        <a:pt x="46118" y="199469"/>
                        <a:pt x="21492" y="193648"/>
                      </a:cubicBezTo>
                      <a:lnTo>
                        <a:pt x="19836" y="175067"/>
                      </a:lnTo>
                      <a:cubicBezTo>
                        <a:pt x="38192" y="181067"/>
                        <a:pt x="50909" y="182992"/>
                        <a:pt x="58028" y="180888"/>
                      </a:cubicBezTo>
                      <a:cubicBezTo>
                        <a:pt x="62326" y="179052"/>
                        <a:pt x="65416" y="176455"/>
                        <a:pt x="67206" y="172963"/>
                      </a:cubicBezTo>
                      <a:cubicBezTo>
                        <a:pt x="67923" y="166023"/>
                        <a:pt x="68460" y="157739"/>
                        <a:pt x="68863" y="148158"/>
                      </a:cubicBezTo>
                      <a:cubicBezTo>
                        <a:pt x="68863" y="146053"/>
                        <a:pt x="67968" y="145023"/>
                        <a:pt x="66176" y="145023"/>
                      </a:cubicBezTo>
                      <a:lnTo>
                        <a:pt x="30940" y="145023"/>
                      </a:lnTo>
                      <a:lnTo>
                        <a:pt x="29910" y="152546"/>
                      </a:lnTo>
                      <a:close/>
                      <a:moveTo>
                        <a:pt x="135621" y="181470"/>
                      </a:moveTo>
                      <a:cubicBezTo>
                        <a:pt x="134234" y="182141"/>
                        <a:pt x="132846" y="182947"/>
                        <a:pt x="131457" y="183753"/>
                      </a:cubicBezTo>
                      <a:cubicBezTo>
                        <a:pt x="117264" y="191007"/>
                        <a:pt x="105936" y="195708"/>
                        <a:pt x="97473" y="197947"/>
                      </a:cubicBezTo>
                      <a:lnTo>
                        <a:pt x="87892" y="181246"/>
                      </a:lnTo>
                      <a:cubicBezTo>
                        <a:pt x="101235" y="178067"/>
                        <a:pt x="112159" y="174530"/>
                        <a:pt x="120622" y="170634"/>
                      </a:cubicBezTo>
                      <a:cubicBezTo>
                        <a:pt x="111847" y="163560"/>
                        <a:pt x="104369" y="154516"/>
                        <a:pt x="98101" y="143501"/>
                      </a:cubicBezTo>
                      <a:lnTo>
                        <a:pt x="113548" y="135800"/>
                      </a:lnTo>
                      <a:cubicBezTo>
                        <a:pt x="120935" y="148158"/>
                        <a:pt x="128368" y="157157"/>
                        <a:pt x="135890" y="162709"/>
                      </a:cubicBezTo>
                      <a:cubicBezTo>
                        <a:pt x="150083" y="153799"/>
                        <a:pt x="160068" y="143725"/>
                        <a:pt x="165933" y="132442"/>
                      </a:cubicBezTo>
                      <a:cubicBezTo>
                        <a:pt x="166784" y="130338"/>
                        <a:pt x="165709" y="129397"/>
                        <a:pt x="162799" y="129532"/>
                      </a:cubicBezTo>
                      <a:lnTo>
                        <a:pt x="97922" y="129532"/>
                      </a:lnTo>
                      <a:lnTo>
                        <a:pt x="97922" y="113055"/>
                      </a:lnTo>
                      <a:lnTo>
                        <a:pt x="177396" y="113055"/>
                      </a:lnTo>
                      <a:lnTo>
                        <a:pt x="186799" y="122233"/>
                      </a:lnTo>
                      <a:cubicBezTo>
                        <a:pt x="180395" y="139337"/>
                        <a:pt x="172963" y="151919"/>
                        <a:pt x="164500" y="159978"/>
                      </a:cubicBezTo>
                      <a:cubicBezTo>
                        <a:pt x="160202" y="164008"/>
                        <a:pt x="155859" y="167769"/>
                        <a:pt x="151561" y="171216"/>
                      </a:cubicBezTo>
                      <a:cubicBezTo>
                        <a:pt x="163560" y="176365"/>
                        <a:pt x="178874" y="179141"/>
                        <a:pt x="197679" y="179544"/>
                      </a:cubicBezTo>
                      <a:lnTo>
                        <a:pt x="192887" y="197275"/>
                      </a:lnTo>
                      <a:cubicBezTo>
                        <a:pt x="169829" y="196021"/>
                        <a:pt x="150755" y="190738"/>
                        <a:pt x="135756" y="181425"/>
                      </a:cubicBezTo>
                      <a:close/>
                      <a:moveTo>
                        <a:pt x="120622" y="76564"/>
                      </a:moveTo>
                      <a:lnTo>
                        <a:pt x="120622" y="81981"/>
                      </a:lnTo>
                      <a:cubicBezTo>
                        <a:pt x="120488" y="86280"/>
                        <a:pt x="119726" y="90309"/>
                        <a:pt x="118339" y="94070"/>
                      </a:cubicBezTo>
                      <a:cubicBezTo>
                        <a:pt x="115160" y="101324"/>
                        <a:pt x="108936" y="107010"/>
                        <a:pt x="99757" y="111174"/>
                      </a:cubicBezTo>
                      <a:lnTo>
                        <a:pt x="89728" y="97608"/>
                      </a:lnTo>
                      <a:cubicBezTo>
                        <a:pt x="93758" y="95772"/>
                        <a:pt x="96802" y="94070"/>
                        <a:pt x="98906" y="92414"/>
                      </a:cubicBezTo>
                      <a:cubicBezTo>
                        <a:pt x="102981" y="88653"/>
                        <a:pt x="104951" y="83459"/>
                        <a:pt x="104951" y="76788"/>
                      </a:cubicBezTo>
                      <a:lnTo>
                        <a:pt x="104951" y="63042"/>
                      </a:lnTo>
                      <a:cubicBezTo>
                        <a:pt x="104951" y="61923"/>
                        <a:pt x="105264" y="61117"/>
                        <a:pt x="105802" y="60535"/>
                      </a:cubicBezTo>
                      <a:cubicBezTo>
                        <a:pt x="106518" y="59953"/>
                        <a:pt x="107369" y="59684"/>
                        <a:pt x="108309" y="59684"/>
                      </a:cubicBezTo>
                      <a:lnTo>
                        <a:pt x="157113" y="59684"/>
                      </a:lnTo>
                      <a:cubicBezTo>
                        <a:pt x="158232" y="59684"/>
                        <a:pt x="159083" y="59953"/>
                        <a:pt x="159620" y="60535"/>
                      </a:cubicBezTo>
                      <a:cubicBezTo>
                        <a:pt x="160202" y="61206"/>
                        <a:pt x="160516" y="62057"/>
                        <a:pt x="160650" y="63042"/>
                      </a:cubicBezTo>
                      <a:lnTo>
                        <a:pt x="160650" y="85787"/>
                      </a:lnTo>
                      <a:cubicBezTo>
                        <a:pt x="160785" y="88026"/>
                        <a:pt x="161142" y="89817"/>
                        <a:pt x="161680" y="91205"/>
                      </a:cubicBezTo>
                      <a:cubicBezTo>
                        <a:pt x="162665" y="92324"/>
                        <a:pt x="164679" y="92951"/>
                        <a:pt x="167725" y="93085"/>
                      </a:cubicBezTo>
                      <a:lnTo>
                        <a:pt x="169784" y="93085"/>
                      </a:lnTo>
                      <a:cubicBezTo>
                        <a:pt x="170904" y="92951"/>
                        <a:pt x="172380" y="92593"/>
                        <a:pt x="174172" y="92056"/>
                      </a:cubicBezTo>
                      <a:cubicBezTo>
                        <a:pt x="174888" y="91787"/>
                        <a:pt x="175202" y="90309"/>
                        <a:pt x="175202" y="87668"/>
                      </a:cubicBezTo>
                      <a:cubicBezTo>
                        <a:pt x="175336" y="84892"/>
                        <a:pt x="175516" y="81847"/>
                        <a:pt x="175605" y="78489"/>
                      </a:cubicBezTo>
                      <a:lnTo>
                        <a:pt x="190425" y="80773"/>
                      </a:lnTo>
                      <a:cubicBezTo>
                        <a:pt x="189574" y="89951"/>
                        <a:pt x="188948" y="95638"/>
                        <a:pt x="188544" y="97876"/>
                      </a:cubicBezTo>
                      <a:cubicBezTo>
                        <a:pt x="188141" y="100249"/>
                        <a:pt x="187067" y="102130"/>
                        <a:pt x="185410" y="103518"/>
                      </a:cubicBezTo>
                      <a:cubicBezTo>
                        <a:pt x="182052" y="106428"/>
                        <a:pt x="178650" y="107906"/>
                        <a:pt x="175202" y="107906"/>
                      </a:cubicBezTo>
                      <a:lnTo>
                        <a:pt x="160381" y="107906"/>
                      </a:lnTo>
                      <a:cubicBezTo>
                        <a:pt x="155949" y="107637"/>
                        <a:pt x="152232" y="106159"/>
                        <a:pt x="149322" y="103518"/>
                      </a:cubicBezTo>
                      <a:cubicBezTo>
                        <a:pt x="146278" y="100608"/>
                        <a:pt x="144800" y="96981"/>
                        <a:pt x="144934" y="92683"/>
                      </a:cubicBezTo>
                      <a:lnTo>
                        <a:pt x="144934" y="76832"/>
                      </a:lnTo>
                      <a:cubicBezTo>
                        <a:pt x="144666" y="75310"/>
                        <a:pt x="143815" y="74549"/>
                        <a:pt x="142427" y="74549"/>
                      </a:cubicBezTo>
                      <a:lnTo>
                        <a:pt x="122592" y="74549"/>
                      </a:lnTo>
                      <a:cubicBezTo>
                        <a:pt x="121204" y="74549"/>
                        <a:pt x="120488" y="75221"/>
                        <a:pt x="120488" y="76653"/>
                      </a:cubicBezTo>
                      <a:close/>
                      <a:moveTo>
                        <a:pt x="200096" y="56729"/>
                      </a:moveTo>
                      <a:lnTo>
                        <a:pt x="189260" y="71952"/>
                      </a:lnTo>
                      <a:cubicBezTo>
                        <a:pt x="155322" y="58878"/>
                        <a:pt x="126846" y="40834"/>
                        <a:pt x="103742" y="17731"/>
                      </a:cubicBezTo>
                      <a:lnTo>
                        <a:pt x="113144" y="2731"/>
                      </a:lnTo>
                      <a:cubicBezTo>
                        <a:pt x="118696" y="8552"/>
                        <a:pt x="124070" y="13835"/>
                        <a:pt x="129219" y="18581"/>
                      </a:cubicBezTo>
                      <a:cubicBezTo>
                        <a:pt x="136740" y="11238"/>
                        <a:pt x="142337" y="5015"/>
                        <a:pt x="146099" y="0"/>
                      </a:cubicBezTo>
                      <a:lnTo>
                        <a:pt x="157561" y="11686"/>
                      </a:lnTo>
                      <a:cubicBezTo>
                        <a:pt x="154919" y="14865"/>
                        <a:pt x="149546" y="20507"/>
                        <a:pt x="141487" y="28566"/>
                      </a:cubicBezTo>
                      <a:cubicBezTo>
                        <a:pt x="144979" y="31073"/>
                        <a:pt x="148651" y="33581"/>
                        <a:pt x="152546" y="36088"/>
                      </a:cubicBezTo>
                      <a:cubicBezTo>
                        <a:pt x="163695" y="24805"/>
                        <a:pt x="169919" y="18357"/>
                        <a:pt x="171306" y="16701"/>
                      </a:cubicBezTo>
                      <a:lnTo>
                        <a:pt x="182589" y="28611"/>
                      </a:lnTo>
                      <a:cubicBezTo>
                        <a:pt x="180485" y="30849"/>
                        <a:pt x="176725" y="34700"/>
                        <a:pt x="171306" y="40297"/>
                      </a:cubicBezTo>
                      <a:cubicBezTo>
                        <a:pt x="169919" y="41550"/>
                        <a:pt x="168620" y="42849"/>
                        <a:pt x="167366" y="44282"/>
                      </a:cubicBezTo>
                      <a:cubicBezTo>
                        <a:pt x="176948" y="48714"/>
                        <a:pt x="187873" y="52878"/>
                        <a:pt x="200096" y="5677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7" name="手繪多邊形: 圖案 26">
                  <a:extLst>
                    <a:ext uri="{FF2B5EF4-FFF2-40B4-BE49-F238E27FC236}">
                      <a16:creationId xmlns:a16="http://schemas.microsoft.com/office/drawing/2014/main" id="{494F99FA-386D-3B77-A457-8BF57337CD2F}"/>
                    </a:ext>
                  </a:extLst>
                </p:cNvPr>
                <p:cNvSpPr/>
                <p:nvPr/>
              </p:nvSpPr>
              <p:spPr>
                <a:xfrm>
                  <a:off x="11481165" y="808682"/>
                  <a:ext cx="198751" cy="192887"/>
                </a:xfrm>
                <a:custGeom>
                  <a:avLst/>
                  <a:gdLst>
                    <a:gd name="connsiteX0" fmla="*/ 177082 w 198751"/>
                    <a:gd name="connsiteY0" fmla="*/ 123442 h 192887"/>
                    <a:gd name="connsiteX1" fmla="*/ 185409 w 198751"/>
                    <a:gd name="connsiteY1" fmla="*/ 139695 h 192887"/>
                    <a:gd name="connsiteX2" fmla="*/ 149724 w 198751"/>
                    <a:gd name="connsiteY2" fmla="*/ 158277 h 192887"/>
                    <a:gd name="connsiteX3" fmla="*/ 198752 w 198751"/>
                    <a:gd name="connsiteY3" fmla="*/ 174977 h 192887"/>
                    <a:gd name="connsiteX4" fmla="*/ 190828 w 198751"/>
                    <a:gd name="connsiteY4" fmla="*/ 192484 h 192887"/>
                    <a:gd name="connsiteX5" fmla="*/ 188767 w 198751"/>
                    <a:gd name="connsiteY5" fmla="*/ 192081 h 192887"/>
                    <a:gd name="connsiteX6" fmla="*/ 94071 w 198751"/>
                    <a:gd name="connsiteY6" fmla="*/ 119905 h 192887"/>
                    <a:gd name="connsiteX7" fmla="*/ 75535 w 198751"/>
                    <a:gd name="connsiteY7" fmla="*/ 119905 h 192887"/>
                    <a:gd name="connsiteX8" fmla="*/ 75535 w 198751"/>
                    <a:gd name="connsiteY8" fmla="*/ 171619 h 192887"/>
                    <a:gd name="connsiteX9" fmla="*/ 111801 w 198751"/>
                    <a:gd name="connsiteY9" fmla="*/ 164948 h 192887"/>
                    <a:gd name="connsiteX10" fmla="*/ 116189 w 198751"/>
                    <a:gd name="connsiteY10" fmla="*/ 182679 h 192887"/>
                    <a:gd name="connsiteX11" fmla="*/ 33581 w 198751"/>
                    <a:gd name="connsiteY11" fmla="*/ 192887 h 192887"/>
                    <a:gd name="connsiteX12" fmla="*/ 32954 w 198751"/>
                    <a:gd name="connsiteY12" fmla="*/ 174754 h 192887"/>
                    <a:gd name="connsiteX13" fmla="*/ 57356 w 198751"/>
                    <a:gd name="connsiteY13" fmla="*/ 173500 h 192887"/>
                    <a:gd name="connsiteX14" fmla="*/ 57356 w 198751"/>
                    <a:gd name="connsiteY14" fmla="*/ 119905 h 192887"/>
                    <a:gd name="connsiteX15" fmla="*/ 32954 w 198751"/>
                    <a:gd name="connsiteY15" fmla="*/ 119905 h 192887"/>
                    <a:gd name="connsiteX16" fmla="*/ 16880 w 198751"/>
                    <a:gd name="connsiteY16" fmla="*/ 187693 h 192887"/>
                    <a:gd name="connsiteX17" fmla="*/ 0 w 198751"/>
                    <a:gd name="connsiteY17" fmla="*/ 179768 h 192887"/>
                    <a:gd name="connsiteX18" fmla="*/ 16074 w 198751"/>
                    <a:gd name="connsiteY18" fmla="*/ 101145 h 192887"/>
                    <a:gd name="connsiteX19" fmla="*/ 16074 w 198751"/>
                    <a:gd name="connsiteY19" fmla="*/ 6447 h 192887"/>
                    <a:gd name="connsiteX20" fmla="*/ 22522 w 198751"/>
                    <a:gd name="connsiteY20" fmla="*/ 0 h 192887"/>
                    <a:gd name="connsiteX21" fmla="*/ 183350 w 198751"/>
                    <a:gd name="connsiteY21" fmla="*/ 0 h 192887"/>
                    <a:gd name="connsiteX22" fmla="*/ 190245 w 198751"/>
                    <a:gd name="connsiteY22" fmla="*/ 6671 h 192887"/>
                    <a:gd name="connsiteX23" fmla="*/ 190245 w 198751"/>
                    <a:gd name="connsiteY23" fmla="*/ 44640 h 192887"/>
                    <a:gd name="connsiteX24" fmla="*/ 183350 w 198751"/>
                    <a:gd name="connsiteY24" fmla="*/ 51535 h 192887"/>
                    <a:gd name="connsiteX25" fmla="*/ 151023 w 198751"/>
                    <a:gd name="connsiteY25" fmla="*/ 51535 h 192887"/>
                    <a:gd name="connsiteX26" fmla="*/ 151023 w 198751"/>
                    <a:gd name="connsiteY26" fmla="*/ 68415 h 192887"/>
                    <a:gd name="connsiteX27" fmla="*/ 187335 w 198751"/>
                    <a:gd name="connsiteY27" fmla="*/ 68415 h 192887"/>
                    <a:gd name="connsiteX28" fmla="*/ 187335 w 198751"/>
                    <a:gd name="connsiteY28" fmla="*/ 85742 h 192887"/>
                    <a:gd name="connsiteX29" fmla="*/ 151023 w 198751"/>
                    <a:gd name="connsiteY29" fmla="*/ 85742 h 192887"/>
                    <a:gd name="connsiteX30" fmla="*/ 151023 w 198751"/>
                    <a:gd name="connsiteY30" fmla="*/ 102622 h 192887"/>
                    <a:gd name="connsiteX31" fmla="*/ 195663 w 198751"/>
                    <a:gd name="connsiteY31" fmla="*/ 102622 h 192887"/>
                    <a:gd name="connsiteX32" fmla="*/ 195663 w 198751"/>
                    <a:gd name="connsiteY32" fmla="*/ 119950 h 192887"/>
                    <a:gd name="connsiteX33" fmla="*/ 113681 w 198751"/>
                    <a:gd name="connsiteY33" fmla="*/ 119950 h 192887"/>
                    <a:gd name="connsiteX34" fmla="*/ 132442 w 198751"/>
                    <a:gd name="connsiteY34" fmla="*/ 145382 h 192887"/>
                    <a:gd name="connsiteX35" fmla="*/ 177082 w 198751"/>
                    <a:gd name="connsiteY35" fmla="*/ 123487 h 192887"/>
                    <a:gd name="connsiteX36" fmla="*/ 33357 w 198751"/>
                    <a:gd name="connsiteY36" fmla="*/ 34163 h 192887"/>
                    <a:gd name="connsiteX37" fmla="*/ 169962 w 198751"/>
                    <a:gd name="connsiteY37" fmla="*/ 34163 h 192887"/>
                    <a:gd name="connsiteX38" fmla="*/ 172873 w 198751"/>
                    <a:gd name="connsiteY38" fmla="*/ 31252 h 192887"/>
                    <a:gd name="connsiteX39" fmla="*/ 172873 w 198751"/>
                    <a:gd name="connsiteY39" fmla="*/ 20014 h 192887"/>
                    <a:gd name="connsiteX40" fmla="*/ 169962 w 198751"/>
                    <a:gd name="connsiteY40" fmla="*/ 17283 h 192887"/>
                    <a:gd name="connsiteX41" fmla="*/ 36043 w 198751"/>
                    <a:gd name="connsiteY41" fmla="*/ 17283 h 192887"/>
                    <a:gd name="connsiteX42" fmla="*/ 33357 w 198751"/>
                    <a:gd name="connsiteY42" fmla="*/ 20014 h 192887"/>
                    <a:gd name="connsiteX43" fmla="*/ 33357 w 198751"/>
                    <a:gd name="connsiteY43" fmla="*/ 34207 h 192887"/>
                    <a:gd name="connsiteX44" fmla="*/ 71952 w 198751"/>
                    <a:gd name="connsiteY44" fmla="*/ 102578 h 192887"/>
                    <a:gd name="connsiteX45" fmla="*/ 71952 w 198751"/>
                    <a:gd name="connsiteY45" fmla="*/ 85698 h 192887"/>
                    <a:gd name="connsiteX46" fmla="*/ 41909 w 198751"/>
                    <a:gd name="connsiteY46" fmla="*/ 85698 h 192887"/>
                    <a:gd name="connsiteX47" fmla="*/ 41909 w 198751"/>
                    <a:gd name="connsiteY47" fmla="*/ 68370 h 192887"/>
                    <a:gd name="connsiteX48" fmla="*/ 71952 w 198751"/>
                    <a:gd name="connsiteY48" fmla="*/ 68370 h 192887"/>
                    <a:gd name="connsiteX49" fmla="*/ 71952 w 198751"/>
                    <a:gd name="connsiteY49" fmla="*/ 51490 h 192887"/>
                    <a:gd name="connsiteX50" fmla="*/ 33357 w 198751"/>
                    <a:gd name="connsiteY50" fmla="*/ 51490 h 192887"/>
                    <a:gd name="connsiteX51" fmla="*/ 33357 w 198751"/>
                    <a:gd name="connsiteY51" fmla="*/ 102578 h 192887"/>
                    <a:gd name="connsiteX52" fmla="*/ 71952 w 198751"/>
                    <a:gd name="connsiteY52" fmla="*/ 102578 h 192887"/>
                    <a:gd name="connsiteX53" fmla="*/ 133696 w 198751"/>
                    <a:gd name="connsiteY53" fmla="*/ 51490 h 192887"/>
                    <a:gd name="connsiteX54" fmla="*/ 89279 w 198751"/>
                    <a:gd name="connsiteY54" fmla="*/ 51490 h 192887"/>
                    <a:gd name="connsiteX55" fmla="*/ 89279 w 198751"/>
                    <a:gd name="connsiteY55" fmla="*/ 68370 h 192887"/>
                    <a:gd name="connsiteX56" fmla="*/ 133696 w 198751"/>
                    <a:gd name="connsiteY56" fmla="*/ 68370 h 192887"/>
                    <a:gd name="connsiteX57" fmla="*/ 133696 w 198751"/>
                    <a:gd name="connsiteY57" fmla="*/ 51490 h 192887"/>
                    <a:gd name="connsiteX58" fmla="*/ 133696 w 198751"/>
                    <a:gd name="connsiteY58" fmla="*/ 102578 h 192887"/>
                    <a:gd name="connsiteX59" fmla="*/ 133696 w 198751"/>
                    <a:gd name="connsiteY59" fmla="*/ 85698 h 192887"/>
                    <a:gd name="connsiteX60" fmla="*/ 89279 w 198751"/>
                    <a:gd name="connsiteY60" fmla="*/ 85698 h 192887"/>
                    <a:gd name="connsiteX61" fmla="*/ 89279 w 198751"/>
                    <a:gd name="connsiteY61" fmla="*/ 102578 h 192887"/>
                    <a:gd name="connsiteX62" fmla="*/ 133696 w 198751"/>
                    <a:gd name="connsiteY62" fmla="*/ 102578 h 192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198751" h="192887">
                      <a:moveTo>
                        <a:pt x="177082" y="123442"/>
                      </a:moveTo>
                      <a:lnTo>
                        <a:pt x="185409" y="139695"/>
                      </a:lnTo>
                      <a:cubicBezTo>
                        <a:pt x="175559" y="146098"/>
                        <a:pt x="163650" y="152277"/>
                        <a:pt x="149724" y="158277"/>
                      </a:cubicBezTo>
                      <a:cubicBezTo>
                        <a:pt x="164724" y="166067"/>
                        <a:pt x="181111" y="171619"/>
                        <a:pt x="198752" y="174977"/>
                      </a:cubicBezTo>
                      <a:lnTo>
                        <a:pt x="190828" y="192484"/>
                      </a:lnTo>
                      <a:cubicBezTo>
                        <a:pt x="189976" y="192215"/>
                        <a:pt x="189305" y="192081"/>
                        <a:pt x="188767" y="192081"/>
                      </a:cubicBezTo>
                      <a:cubicBezTo>
                        <a:pt x="142472" y="180664"/>
                        <a:pt x="110906" y="156620"/>
                        <a:pt x="94071" y="119905"/>
                      </a:cubicBezTo>
                      <a:lnTo>
                        <a:pt x="75535" y="119905"/>
                      </a:lnTo>
                      <a:lnTo>
                        <a:pt x="75535" y="171619"/>
                      </a:lnTo>
                      <a:cubicBezTo>
                        <a:pt x="89593" y="169784"/>
                        <a:pt x="101682" y="167590"/>
                        <a:pt x="111801" y="164948"/>
                      </a:cubicBezTo>
                      <a:lnTo>
                        <a:pt x="116189" y="182679"/>
                      </a:lnTo>
                      <a:cubicBezTo>
                        <a:pt x="93802" y="188499"/>
                        <a:pt x="66266" y="191902"/>
                        <a:pt x="33581" y="192887"/>
                      </a:cubicBezTo>
                      <a:lnTo>
                        <a:pt x="32954" y="174754"/>
                      </a:lnTo>
                      <a:cubicBezTo>
                        <a:pt x="41595" y="174351"/>
                        <a:pt x="49700" y="173903"/>
                        <a:pt x="57356" y="173500"/>
                      </a:cubicBezTo>
                      <a:lnTo>
                        <a:pt x="57356" y="119905"/>
                      </a:lnTo>
                      <a:lnTo>
                        <a:pt x="32954" y="119905"/>
                      </a:lnTo>
                      <a:cubicBezTo>
                        <a:pt x="30760" y="149680"/>
                        <a:pt x="25387" y="172246"/>
                        <a:pt x="16880" y="187693"/>
                      </a:cubicBezTo>
                      <a:lnTo>
                        <a:pt x="0" y="179768"/>
                      </a:lnTo>
                      <a:cubicBezTo>
                        <a:pt x="10701" y="157784"/>
                        <a:pt x="16074" y="131591"/>
                        <a:pt x="16074" y="101145"/>
                      </a:cubicBezTo>
                      <a:lnTo>
                        <a:pt x="16074" y="6447"/>
                      </a:lnTo>
                      <a:cubicBezTo>
                        <a:pt x="16074" y="2149"/>
                        <a:pt x="18268" y="0"/>
                        <a:pt x="22522" y="0"/>
                      </a:cubicBezTo>
                      <a:lnTo>
                        <a:pt x="183350" y="0"/>
                      </a:lnTo>
                      <a:cubicBezTo>
                        <a:pt x="187917" y="134"/>
                        <a:pt x="190245" y="2373"/>
                        <a:pt x="190245" y="6671"/>
                      </a:cubicBezTo>
                      <a:lnTo>
                        <a:pt x="190245" y="44640"/>
                      </a:lnTo>
                      <a:cubicBezTo>
                        <a:pt x="190245" y="49252"/>
                        <a:pt x="187962" y="51535"/>
                        <a:pt x="183350" y="51535"/>
                      </a:cubicBezTo>
                      <a:lnTo>
                        <a:pt x="151023" y="51535"/>
                      </a:lnTo>
                      <a:lnTo>
                        <a:pt x="151023" y="68415"/>
                      </a:lnTo>
                      <a:lnTo>
                        <a:pt x="187335" y="68415"/>
                      </a:lnTo>
                      <a:lnTo>
                        <a:pt x="187335" y="85742"/>
                      </a:lnTo>
                      <a:lnTo>
                        <a:pt x="151023" y="85742"/>
                      </a:lnTo>
                      <a:lnTo>
                        <a:pt x="151023" y="102622"/>
                      </a:lnTo>
                      <a:lnTo>
                        <a:pt x="195663" y="102622"/>
                      </a:lnTo>
                      <a:lnTo>
                        <a:pt x="195663" y="119950"/>
                      </a:lnTo>
                      <a:lnTo>
                        <a:pt x="113681" y="119950"/>
                      </a:lnTo>
                      <a:cubicBezTo>
                        <a:pt x="117846" y="128547"/>
                        <a:pt x="124114" y="137054"/>
                        <a:pt x="132442" y="145382"/>
                      </a:cubicBezTo>
                      <a:cubicBezTo>
                        <a:pt x="151337" y="137591"/>
                        <a:pt x="166247" y="130293"/>
                        <a:pt x="177082" y="123487"/>
                      </a:cubicBezTo>
                      <a:close/>
                      <a:moveTo>
                        <a:pt x="33357" y="34163"/>
                      </a:moveTo>
                      <a:lnTo>
                        <a:pt x="169962" y="34163"/>
                      </a:lnTo>
                      <a:cubicBezTo>
                        <a:pt x="171932" y="34028"/>
                        <a:pt x="172873" y="33043"/>
                        <a:pt x="172873" y="31252"/>
                      </a:cubicBezTo>
                      <a:lnTo>
                        <a:pt x="172873" y="20014"/>
                      </a:lnTo>
                      <a:cubicBezTo>
                        <a:pt x="172739" y="18178"/>
                        <a:pt x="171754" y="17283"/>
                        <a:pt x="169962" y="17283"/>
                      </a:cubicBezTo>
                      <a:lnTo>
                        <a:pt x="36043" y="17283"/>
                      </a:lnTo>
                      <a:cubicBezTo>
                        <a:pt x="34252" y="17283"/>
                        <a:pt x="33357" y="18178"/>
                        <a:pt x="33357" y="20014"/>
                      </a:cubicBezTo>
                      <a:lnTo>
                        <a:pt x="33357" y="34207"/>
                      </a:lnTo>
                      <a:close/>
                      <a:moveTo>
                        <a:pt x="71952" y="102578"/>
                      </a:moveTo>
                      <a:lnTo>
                        <a:pt x="71952" y="85698"/>
                      </a:lnTo>
                      <a:lnTo>
                        <a:pt x="41909" y="85698"/>
                      </a:lnTo>
                      <a:lnTo>
                        <a:pt x="41909" y="68370"/>
                      </a:lnTo>
                      <a:lnTo>
                        <a:pt x="71952" y="68370"/>
                      </a:lnTo>
                      <a:lnTo>
                        <a:pt x="71952" y="51490"/>
                      </a:lnTo>
                      <a:lnTo>
                        <a:pt x="33357" y="51490"/>
                      </a:lnTo>
                      <a:lnTo>
                        <a:pt x="33357" y="102578"/>
                      </a:lnTo>
                      <a:lnTo>
                        <a:pt x="71952" y="102578"/>
                      </a:lnTo>
                      <a:close/>
                      <a:moveTo>
                        <a:pt x="133696" y="51490"/>
                      </a:moveTo>
                      <a:lnTo>
                        <a:pt x="89279" y="51490"/>
                      </a:lnTo>
                      <a:lnTo>
                        <a:pt x="89279" y="68370"/>
                      </a:lnTo>
                      <a:lnTo>
                        <a:pt x="133696" y="68370"/>
                      </a:lnTo>
                      <a:lnTo>
                        <a:pt x="133696" y="51490"/>
                      </a:lnTo>
                      <a:close/>
                      <a:moveTo>
                        <a:pt x="133696" y="102578"/>
                      </a:moveTo>
                      <a:lnTo>
                        <a:pt x="133696" y="85698"/>
                      </a:lnTo>
                      <a:lnTo>
                        <a:pt x="89279" y="85698"/>
                      </a:lnTo>
                      <a:lnTo>
                        <a:pt x="89279" y="102578"/>
                      </a:lnTo>
                      <a:lnTo>
                        <a:pt x="133696" y="10257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8" name="手繪多邊形: 圖案 27">
                  <a:extLst>
                    <a:ext uri="{FF2B5EF4-FFF2-40B4-BE49-F238E27FC236}">
                      <a16:creationId xmlns:a16="http://schemas.microsoft.com/office/drawing/2014/main" id="{F51613DC-6A01-6E65-50EA-409279602057}"/>
                    </a:ext>
                  </a:extLst>
                </p:cNvPr>
                <p:cNvSpPr/>
                <p:nvPr/>
              </p:nvSpPr>
              <p:spPr>
                <a:xfrm>
                  <a:off x="11738482" y="802190"/>
                  <a:ext cx="193782" cy="197079"/>
                </a:xfrm>
                <a:custGeom>
                  <a:avLst/>
                  <a:gdLst>
                    <a:gd name="connsiteX0" fmla="*/ 0 w 193782"/>
                    <a:gd name="connsiteY0" fmla="*/ 67564 h 197079"/>
                    <a:gd name="connsiteX1" fmla="*/ 0 w 193782"/>
                    <a:gd name="connsiteY1" fmla="*/ 49431 h 197079"/>
                    <a:gd name="connsiteX2" fmla="*/ 18760 w 193782"/>
                    <a:gd name="connsiteY2" fmla="*/ 49431 h 197079"/>
                    <a:gd name="connsiteX3" fmla="*/ 18760 w 193782"/>
                    <a:gd name="connsiteY3" fmla="*/ 627 h 197079"/>
                    <a:gd name="connsiteX4" fmla="*/ 36894 w 193782"/>
                    <a:gd name="connsiteY4" fmla="*/ 627 h 197079"/>
                    <a:gd name="connsiteX5" fmla="*/ 36894 w 193782"/>
                    <a:gd name="connsiteY5" fmla="*/ 49431 h 197079"/>
                    <a:gd name="connsiteX6" fmla="*/ 54401 w 193782"/>
                    <a:gd name="connsiteY6" fmla="*/ 49431 h 197079"/>
                    <a:gd name="connsiteX7" fmla="*/ 54401 w 193782"/>
                    <a:gd name="connsiteY7" fmla="*/ 67564 h 197079"/>
                    <a:gd name="connsiteX8" fmla="*/ 36894 w 193782"/>
                    <a:gd name="connsiteY8" fmla="*/ 67564 h 197079"/>
                    <a:gd name="connsiteX9" fmla="*/ 36894 w 193782"/>
                    <a:gd name="connsiteY9" fmla="*/ 196872 h 197079"/>
                    <a:gd name="connsiteX10" fmla="*/ 18760 w 193782"/>
                    <a:gd name="connsiteY10" fmla="*/ 196872 h 197079"/>
                    <a:gd name="connsiteX11" fmla="*/ 18760 w 193782"/>
                    <a:gd name="connsiteY11" fmla="*/ 67564 h 197079"/>
                    <a:gd name="connsiteX12" fmla="*/ 0 w 193782"/>
                    <a:gd name="connsiteY12" fmla="*/ 67564 h 197079"/>
                    <a:gd name="connsiteX13" fmla="*/ 49431 w 193782"/>
                    <a:gd name="connsiteY13" fmla="*/ 115965 h 197079"/>
                    <a:gd name="connsiteX14" fmla="*/ 49431 w 193782"/>
                    <a:gd name="connsiteY14" fmla="*/ 99264 h 197079"/>
                    <a:gd name="connsiteX15" fmla="*/ 70519 w 193782"/>
                    <a:gd name="connsiteY15" fmla="*/ 99264 h 197079"/>
                    <a:gd name="connsiteX16" fmla="*/ 70519 w 193782"/>
                    <a:gd name="connsiteY16" fmla="*/ 87175 h 197079"/>
                    <a:gd name="connsiteX17" fmla="*/ 86996 w 193782"/>
                    <a:gd name="connsiteY17" fmla="*/ 87175 h 197079"/>
                    <a:gd name="connsiteX18" fmla="*/ 86996 w 193782"/>
                    <a:gd name="connsiteY18" fmla="*/ 99264 h 197079"/>
                    <a:gd name="connsiteX19" fmla="*/ 109115 w 193782"/>
                    <a:gd name="connsiteY19" fmla="*/ 99264 h 197079"/>
                    <a:gd name="connsiteX20" fmla="*/ 114757 w 193782"/>
                    <a:gd name="connsiteY20" fmla="*/ 102622 h 197079"/>
                    <a:gd name="connsiteX21" fmla="*/ 115383 w 193782"/>
                    <a:gd name="connsiteY21" fmla="*/ 104503 h 197079"/>
                    <a:gd name="connsiteX22" fmla="*/ 109741 w 193782"/>
                    <a:gd name="connsiteY22" fmla="*/ 183350 h 197079"/>
                    <a:gd name="connsiteX23" fmla="*/ 99533 w 193782"/>
                    <a:gd name="connsiteY23" fmla="*/ 195036 h 197079"/>
                    <a:gd name="connsiteX24" fmla="*/ 71773 w 193782"/>
                    <a:gd name="connsiteY24" fmla="*/ 194857 h 197079"/>
                    <a:gd name="connsiteX25" fmla="*/ 70295 w 193782"/>
                    <a:gd name="connsiteY25" fmla="*/ 174619 h 197079"/>
                    <a:gd name="connsiteX26" fmla="*/ 89459 w 193782"/>
                    <a:gd name="connsiteY26" fmla="*/ 177977 h 197079"/>
                    <a:gd name="connsiteX27" fmla="*/ 95100 w 193782"/>
                    <a:gd name="connsiteY27" fmla="*/ 170903 h 197079"/>
                    <a:gd name="connsiteX28" fmla="*/ 97205 w 193782"/>
                    <a:gd name="connsiteY28" fmla="*/ 161321 h 197079"/>
                    <a:gd name="connsiteX29" fmla="*/ 97429 w 193782"/>
                    <a:gd name="connsiteY29" fmla="*/ 117532 h 197079"/>
                    <a:gd name="connsiteX30" fmla="*/ 95324 w 193782"/>
                    <a:gd name="connsiteY30" fmla="*/ 116055 h 197079"/>
                    <a:gd name="connsiteX31" fmla="*/ 85519 w 193782"/>
                    <a:gd name="connsiteY31" fmla="*/ 116055 h 197079"/>
                    <a:gd name="connsiteX32" fmla="*/ 83011 w 193782"/>
                    <a:gd name="connsiteY32" fmla="*/ 132755 h 197079"/>
                    <a:gd name="connsiteX33" fmla="*/ 72803 w 193782"/>
                    <a:gd name="connsiteY33" fmla="*/ 165709 h 197079"/>
                    <a:gd name="connsiteX34" fmla="*/ 56102 w 193782"/>
                    <a:gd name="connsiteY34" fmla="*/ 194678 h 197079"/>
                    <a:gd name="connsiteX35" fmla="*/ 40028 w 193782"/>
                    <a:gd name="connsiteY35" fmla="*/ 189260 h 197079"/>
                    <a:gd name="connsiteX36" fmla="*/ 69669 w 193782"/>
                    <a:gd name="connsiteY36" fmla="*/ 116055 h 197079"/>
                    <a:gd name="connsiteX37" fmla="*/ 49431 w 193782"/>
                    <a:gd name="connsiteY37" fmla="*/ 116055 h 197079"/>
                    <a:gd name="connsiteX38" fmla="*/ 57177 w 193782"/>
                    <a:gd name="connsiteY38" fmla="*/ 32551 h 197079"/>
                    <a:gd name="connsiteX39" fmla="*/ 57177 w 193782"/>
                    <a:gd name="connsiteY39" fmla="*/ 15850 h 197079"/>
                    <a:gd name="connsiteX40" fmla="*/ 107637 w 193782"/>
                    <a:gd name="connsiteY40" fmla="*/ 15850 h 197079"/>
                    <a:gd name="connsiteX41" fmla="*/ 107637 w 193782"/>
                    <a:gd name="connsiteY41" fmla="*/ 0 h 197079"/>
                    <a:gd name="connsiteX42" fmla="*/ 124741 w 193782"/>
                    <a:gd name="connsiteY42" fmla="*/ 0 h 197079"/>
                    <a:gd name="connsiteX43" fmla="*/ 124741 w 193782"/>
                    <a:gd name="connsiteY43" fmla="*/ 15850 h 197079"/>
                    <a:gd name="connsiteX44" fmla="*/ 182499 w 193782"/>
                    <a:gd name="connsiteY44" fmla="*/ 15850 h 197079"/>
                    <a:gd name="connsiteX45" fmla="*/ 188141 w 193782"/>
                    <a:gd name="connsiteY45" fmla="*/ 19208 h 197079"/>
                    <a:gd name="connsiteX46" fmla="*/ 188769 w 193782"/>
                    <a:gd name="connsiteY46" fmla="*/ 21089 h 197079"/>
                    <a:gd name="connsiteX47" fmla="*/ 184157 w 193782"/>
                    <a:gd name="connsiteY47" fmla="*/ 71146 h 197079"/>
                    <a:gd name="connsiteX48" fmla="*/ 175380 w 193782"/>
                    <a:gd name="connsiteY48" fmla="*/ 78220 h 197079"/>
                    <a:gd name="connsiteX49" fmla="*/ 126980 w 193782"/>
                    <a:gd name="connsiteY49" fmla="*/ 75086 h 197079"/>
                    <a:gd name="connsiteX50" fmla="*/ 126980 w 193782"/>
                    <a:gd name="connsiteY50" fmla="*/ 54848 h 197079"/>
                    <a:gd name="connsiteX51" fmla="*/ 165351 w 193782"/>
                    <a:gd name="connsiteY51" fmla="*/ 61117 h 197079"/>
                    <a:gd name="connsiteX52" fmla="*/ 169291 w 193782"/>
                    <a:gd name="connsiteY52" fmla="*/ 58385 h 197079"/>
                    <a:gd name="connsiteX53" fmla="*/ 171171 w 193782"/>
                    <a:gd name="connsiteY53" fmla="*/ 50863 h 197079"/>
                    <a:gd name="connsiteX54" fmla="*/ 170769 w 193782"/>
                    <a:gd name="connsiteY54" fmla="*/ 33984 h 197079"/>
                    <a:gd name="connsiteX55" fmla="*/ 168664 w 193782"/>
                    <a:gd name="connsiteY55" fmla="*/ 32506 h 197079"/>
                    <a:gd name="connsiteX56" fmla="*/ 122637 w 193782"/>
                    <a:gd name="connsiteY56" fmla="*/ 32506 h 197079"/>
                    <a:gd name="connsiteX57" fmla="*/ 112518 w 193782"/>
                    <a:gd name="connsiteY57" fmla="*/ 59191 h 197079"/>
                    <a:gd name="connsiteX58" fmla="*/ 63758 w 193782"/>
                    <a:gd name="connsiteY58" fmla="*/ 85250 h 197079"/>
                    <a:gd name="connsiteX59" fmla="*/ 54579 w 193782"/>
                    <a:gd name="connsiteY59" fmla="*/ 68549 h 197079"/>
                    <a:gd name="connsiteX60" fmla="*/ 96713 w 193782"/>
                    <a:gd name="connsiteY60" fmla="*/ 51266 h 197079"/>
                    <a:gd name="connsiteX61" fmla="*/ 105667 w 193782"/>
                    <a:gd name="connsiteY61" fmla="*/ 33312 h 197079"/>
                    <a:gd name="connsiteX62" fmla="*/ 105667 w 193782"/>
                    <a:gd name="connsiteY62" fmla="*/ 32461 h 197079"/>
                    <a:gd name="connsiteX63" fmla="*/ 57087 w 193782"/>
                    <a:gd name="connsiteY63" fmla="*/ 32461 h 197079"/>
                    <a:gd name="connsiteX64" fmla="*/ 123712 w 193782"/>
                    <a:gd name="connsiteY64" fmla="*/ 118472 h 197079"/>
                    <a:gd name="connsiteX65" fmla="*/ 123712 w 193782"/>
                    <a:gd name="connsiteY65" fmla="*/ 101772 h 197079"/>
                    <a:gd name="connsiteX66" fmla="*/ 145606 w 193782"/>
                    <a:gd name="connsiteY66" fmla="*/ 101772 h 197079"/>
                    <a:gd name="connsiteX67" fmla="*/ 145606 w 193782"/>
                    <a:gd name="connsiteY67" fmla="*/ 87175 h 197079"/>
                    <a:gd name="connsiteX68" fmla="*/ 162082 w 193782"/>
                    <a:gd name="connsiteY68" fmla="*/ 87175 h 197079"/>
                    <a:gd name="connsiteX69" fmla="*/ 162082 w 193782"/>
                    <a:gd name="connsiteY69" fmla="*/ 101772 h 197079"/>
                    <a:gd name="connsiteX70" fmla="*/ 187515 w 193782"/>
                    <a:gd name="connsiteY70" fmla="*/ 101772 h 197079"/>
                    <a:gd name="connsiteX71" fmla="*/ 193156 w 193782"/>
                    <a:gd name="connsiteY71" fmla="*/ 105130 h 197079"/>
                    <a:gd name="connsiteX72" fmla="*/ 193783 w 193782"/>
                    <a:gd name="connsiteY72" fmla="*/ 107010 h 197079"/>
                    <a:gd name="connsiteX73" fmla="*/ 188769 w 193782"/>
                    <a:gd name="connsiteY73" fmla="*/ 182947 h 197079"/>
                    <a:gd name="connsiteX74" fmla="*/ 179590 w 193782"/>
                    <a:gd name="connsiteY74" fmla="*/ 194230 h 197079"/>
                    <a:gd name="connsiteX75" fmla="*/ 148516 w 193782"/>
                    <a:gd name="connsiteY75" fmla="*/ 194006 h 197079"/>
                    <a:gd name="connsiteX76" fmla="*/ 147039 w 193782"/>
                    <a:gd name="connsiteY76" fmla="*/ 173768 h 197079"/>
                    <a:gd name="connsiteX77" fmla="*/ 169560 w 193782"/>
                    <a:gd name="connsiteY77" fmla="*/ 177127 h 197079"/>
                    <a:gd name="connsiteX78" fmla="*/ 174172 w 193782"/>
                    <a:gd name="connsiteY78" fmla="*/ 170455 h 197079"/>
                    <a:gd name="connsiteX79" fmla="*/ 175649 w 193782"/>
                    <a:gd name="connsiteY79" fmla="*/ 164008 h 197079"/>
                    <a:gd name="connsiteX80" fmla="*/ 175873 w 193782"/>
                    <a:gd name="connsiteY80" fmla="*/ 119995 h 197079"/>
                    <a:gd name="connsiteX81" fmla="*/ 173769 w 193782"/>
                    <a:gd name="connsiteY81" fmla="*/ 118517 h 197079"/>
                    <a:gd name="connsiteX82" fmla="*/ 160650 w 193782"/>
                    <a:gd name="connsiteY82" fmla="*/ 118517 h 197079"/>
                    <a:gd name="connsiteX83" fmla="*/ 155635 w 193782"/>
                    <a:gd name="connsiteY83" fmla="*/ 144800 h 197079"/>
                    <a:gd name="connsiteX84" fmla="*/ 128502 w 193782"/>
                    <a:gd name="connsiteY84" fmla="*/ 196514 h 197079"/>
                    <a:gd name="connsiteX85" fmla="*/ 112652 w 193782"/>
                    <a:gd name="connsiteY85" fmla="*/ 190469 h 197079"/>
                    <a:gd name="connsiteX86" fmla="*/ 144979 w 193782"/>
                    <a:gd name="connsiteY86" fmla="*/ 118517 h 197079"/>
                    <a:gd name="connsiteX87" fmla="*/ 123712 w 193782"/>
                    <a:gd name="connsiteY87" fmla="*/ 118517 h 197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193782" h="197079">
                      <a:moveTo>
                        <a:pt x="0" y="67564"/>
                      </a:moveTo>
                      <a:lnTo>
                        <a:pt x="0" y="49431"/>
                      </a:lnTo>
                      <a:lnTo>
                        <a:pt x="18760" y="49431"/>
                      </a:lnTo>
                      <a:lnTo>
                        <a:pt x="18760" y="627"/>
                      </a:lnTo>
                      <a:lnTo>
                        <a:pt x="36894" y="627"/>
                      </a:lnTo>
                      <a:lnTo>
                        <a:pt x="36894" y="49431"/>
                      </a:lnTo>
                      <a:lnTo>
                        <a:pt x="54401" y="49431"/>
                      </a:lnTo>
                      <a:lnTo>
                        <a:pt x="54401" y="67564"/>
                      </a:lnTo>
                      <a:lnTo>
                        <a:pt x="36894" y="67564"/>
                      </a:lnTo>
                      <a:lnTo>
                        <a:pt x="36894" y="196872"/>
                      </a:lnTo>
                      <a:lnTo>
                        <a:pt x="18760" y="196872"/>
                      </a:lnTo>
                      <a:lnTo>
                        <a:pt x="18760" y="67564"/>
                      </a:lnTo>
                      <a:lnTo>
                        <a:pt x="0" y="67564"/>
                      </a:lnTo>
                      <a:close/>
                      <a:moveTo>
                        <a:pt x="49431" y="115965"/>
                      </a:moveTo>
                      <a:lnTo>
                        <a:pt x="49431" y="99264"/>
                      </a:lnTo>
                      <a:lnTo>
                        <a:pt x="70519" y="99264"/>
                      </a:lnTo>
                      <a:lnTo>
                        <a:pt x="70519" y="87175"/>
                      </a:lnTo>
                      <a:lnTo>
                        <a:pt x="86996" y="87175"/>
                      </a:lnTo>
                      <a:lnTo>
                        <a:pt x="86996" y="99264"/>
                      </a:lnTo>
                      <a:lnTo>
                        <a:pt x="109115" y="99264"/>
                      </a:lnTo>
                      <a:cubicBezTo>
                        <a:pt x="111622" y="99264"/>
                        <a:pt x="113503" y="100384"/>
                        <a:pt x="114757" y="102622"/>
                      </a:cubicBezTo>
                      <a:cubicBezTo>
                        <a:pt x="115069" y="103025"/>
                        <a:pt x="115249" y="103652"/>
                        <a:pt x="115383" y="104503"/>
                      </a:cubicBezTo>
                      <a:cubicBezTo>
                        <a:pt x="115383" y="149411"/>
                        <a:pt x="113503" y="175694"/>
                        <a:pt x="109741" y="183350"/>
                      </a:cubicBezTo>
                      <a:cubicBezTo>
                        <a:pt x="107234" y="188902"/>
                        <a:pt x="103831" y="192797"/>
                        <a:pt x="99533" y="195036"/>
                      </a:cubicBezTo>
                      <a:cubicBezTo>
                        <a:pt x="93981" y="197812"/>
                        <a:pt x="84712" y="197767"/>
                        <a:pt x="71773" y="194857"/>
                      </a:cubicBezTo>
                      <a:lnTo>
                        <a:pt x="70295" y="174619"/>
                      </a:lnTo>
                      <a:cubicBezTo>
                        <a:pt x="80459" y="178649"/>
                        <a:pt x="86863" y="179768"/>
                        <a:pt x="89459" y="177977"/>
                      </a:cubicBezTo>
                      <a:cubicBezTo>
                        <a:pt x="91563" y="176724"/>
                        <a:pt x="93399" y="174351"/>
                        <a:pt x="95100" y="170903"/>
                      </a:cubicBezTo>
                      <a:cubicBezTo>
                        <a:pt x="96085" y="168396"/>
                        <a:pt x="96757" y="165217"/>
                        <a:pt x="97205" y="161321"/>
                      </a:cubicBezTo>
                      <a:cubicBezTo>
                        <a:pt x="98996" y="134770"/>
                        <a:pt x="99086" y="120174"/>
                        <a:pt x="97429" y="117532"/>
                      </a:cubicBezTo>
                      <a:cubicBezTo>
                        <a:pt x="97025" y="116547"/>
                        <a:pt x="96309" y="116055"/>
                        <a:pt x="95324" y="116055"/>
                      </a:cubicBezTo>
                      <a:lnTo>
                        <a:pt x="85519" y="116055"/>
                      </a:lnTo>
                      <a:cubicBezTo>
                        <a:pt x="84847" y="120935"/>
                        <a:pt x="83996" y="126487"/>
                        <a:pt x="83011" y="132755"/>
                      </a:cubicBezTo>
                      <a:cubicBezTo>
                        <a:pt x="80907" y="144173"/>
                        <a:pt x="77549" y="155142"/>
                        <a:pt x="72803" y="165709"/>
                      </a:cubicBezTo>
                      <a:cubicBezTo>
                        <a:pt x="67251" y="179052"/>
                        <a:pt x="61699" y="188723"/>
                        <a:pt x="56102" y="194678"/>
                      </a:cubicBezTo>
                      <a:lnTo>
                        <a:pt x="40028" y="189260"/>
                      </a:lnTo>
                      <a:cubicBezTo>
                        <a:pt x="55878" y="169649"/>
                        <a:pt x="65773" y="145247"/>
                        <a:pt x="69669" y="116055"/>
                      </a:cubicBezTo>
                      <a:lnTo>
                        <a:pt x="49431" y="116055"/>
                      </a:lnTo>
                      <a:close/>
                      <a:moveTo>
                        <a:pt x="57177" y="32551"/>
                      </a:moveTo>
                      <a:lnTo>
                        <a:pt x="57177" y="15850"/>
                      </a:lnTo>
                      <a:lnTo>
                        <a:pt x="107637" y="15850"/>
                      </a:lnTo>
                      <a:lnTo>
                        <a:pt x="107637" y="0"/>
                      </a:lnTo>
                      <a:lnTo>
                        <a:pt x="124741" y="0"/>
                      </a:lnTo>
                      <a:lnTo>
                        <a:pt x="124741" y="15850"/>
                      </a:lnTo>
                      <a:lnTo>
                        <a:pt x="182499" y="15850"/>
                      </a:lnTo>
                      <a:cubicBezTo>
                        <a:pt x="185007" y="15850"/>
                        <a:pt x="186887" y="16969"/>
                        <a:pt x="188141" y="19208"/>
                      </a:cubicBezTo>
                      <a:cubicBezTo>
                        <a:pt x="188455" y="19611"/>
                        <a:pt x="188634" y="20238"/>
                        <a:pt x="188769" y="21089"/>
                      </a:cubicBezTo>
                      <a:cubicBezTo>
                        <a:pt x="188634" y="49296"/>
                        <a:pt x="187111" y="65997"/>
                        <a:pt x="184157" y="71146"/>
                      </a:cubicBezTo>
                      <a:cubicBezTo>
                        <a:pt x="182052" y="74459"/>
                        <a:pt x="179141" y="76832"/>
                        <a:pt x="175380" y="78220"/>
                      </a:cubicBezTo>
                      <a:cubicBezTo>
                        <a:pt x="164411" y="82384"/>
                        <a:pt x="148248" y="81355"/>
                        <a:pt x="126980" y="75086"/>
                      </a:cubicBezTo>
                      <a:lnTo>
                        <a:pt x="126980" y="54848"/>
                      </a:lnTo>
                      <a:cubicBezTo>
                        <a:pt x="144666" y="61520"/>
                        <a:pt x="157427" y="63624"/>
                        <a:pt x="165351" y="61117"/>
                      </a:cubicBezTo>
                      <a:cubicBezTo>
                        <a:pt x="167008" y="60714"/>
                        <a:pt x="168351" y="59818"/>
                        <a:pt x="169291" y="58385"/>
                      </a:cubicBezTo>
                      <a:cubicBezTo>
                        <a:pt x="170411" y="56863"/>
                        <a:pt x="171037" y="54356"/>
                        <a:pt x="171171" y="50863"/>
                      </a:cubicBezTo>
                      <a:cubicBezTo>
                        <a:pt x="171754" y="41013"/>
                        <a:pt x="171575" y="35372"/>
                        <a:pt x="170769" y="33984"/>
                      </a:cubicBezTo>
                      <a:cubicBezTo>
                        <a:pt x="170366" y="32999"/>
                        <a:pt x="169650" y="32506"/>
                        <a:pt x="168664" y="32506"/>
                      </a:cubicBezTo>
                      <a:lnTo>
                        <a:pt x="122637" y="32506"/>
                      </a:lnTo>
                      <a:cubicBezTo>
                        <a:pt x="119995" y="44461"/>
                        <a:pt x="116637" y="53371"/>
                        <a:pt x="112518" y="59191"/>
                      </a:cubicBezTo>
                      <a:cubicBezTo>
                        <a:pt x="103384" y="71997"/>
                        <a:pt x="87130" y="80683"/>
                        <a:pt x="63758" y="85250"/>
                      </a:cubicBezTo>
                      <a:lnTo>
                        <a:pt x="54579" y="68549"/>
                      </a:lnTo>
                      <a:cubicBezTo>
                        <a:pt x="73788" y="66624"/>
                        <a:pt x="87803" y="60848"/>
                        <a:pt x="96713" y="51266"/>
                      </a:cubicBezTo>
                      <a:cubicBezTo>
                        <a:pt x="100473" y="46968"/>
                        <a:pt x="103474" y="40968"/>
                        <a:pt x="105667" y="33312"/>
                      </a:cubicBezTo>
                      <a:lnTo>
                        <a:pt x="105667" y="32461"/>
                      </a:lnTo>
                      <a:lnTo>
                        <a:pt x="57087" y="32461"/>
                      </a:lnTo>
                      <a:close/>
                      <a:moveTo>
                        <a:pt x="123712" y="118472"/>
                      </a:moveTo>
                      <a:lnTo>
                        <a:pt x="123712" y="101772"/>
                      </a:lnTo>
                      <a:lnTo>
                        <a:pt x="145606" y="101772"/>
                      </a:lnTo>
                      <a:lnTo>
                        <a:pt x="145606" y="87175"/>
                      </a:lnTo>
                      <a:lnTo>
                        <a:pt x="162082" y="87175"/>
                      </a:lnTo>
                      <a:lnTo>
                        <a:pt x="162082" y="101772"/>
                      </a:lnTo>
                      <a:lnTo>
                        <a:pt x="187515" y="101772"/>
                      </a:lnTo>
                      <a:cubicBezTo>
                        <a:pt x="190021" y="101772"/>
                        <a:pt x="191902" y="102891"/>
                        <a:pt x="193156" y="105130"/>
                      </a:cubicBezTo>
                      <a:cubicBezTo>
                        <a:pt x="193469" y="105533"/>
                        <a:pt x="193648" y="106159"/>
                        <a:pt x="193783" y="107010"/>
                      </a:cubicBezTo>
                      <a:cubicBezTo>
                        <a:pt x="193783" y="150531"/>
                        <a:pt x="192127" y="175828"/>
                        <a:pt x="188769" y="182947"/>
                      </a:cubicBezTo>
                      <a:cubicBezTo>
                        <a:pt x="186574" y="188365"/>
                        <a:pt x="183484" y="192126"/>
                        <a:pt x="179590" y="194230"/>
                      </a:cubicBezTo>
                      <a:cubicBezTo>
                        <a:pt x="173500" y="197812"/>
                        <a:pt x="163112" y="197767"/>
                        <a:pt x="148516" y="194006"/>
                      </a:cubicBezTo>
                      <a:lnTo>
                        <a:pt x="147039" y="173768"/>
                      </a:lnTo>
                      <a:cubicBezTo>
                        <a:pt x="158724" y="178067"/>
                        <a:pt x="166202" y="179186"/>
                        <a:pt x="169560" y="177127"/>
                      </a:cubicBezTo>
                      <a:cubicBezTo>
                        <a:pt x="171216" y="176007"/>
                        <a:pt x="172784" y="173768"/>
                        <a:pt x="174172" y="170455"/>
                      </a:cubicBezTo>
                      <a:cubicBezTo>
                        <a:pt x="174709" y="168619"/>
                        <a:pt x="175202" y="166470"/>
                        <a:pt x="175649" y="164008"/>
                      </a:cubicBezTo>
                      <a:cubicBezTo>
                        <a:pt x="177172" y="136740"/>
                        <a:pt x="177261" y="122099"/>
                        <a:pt x="175873" y="119995"/>
                      </a:cubicBezTo>
                      <a:cubicBezTo>
                        <a:pt x="175470" y="119010"/>
                        <a:pt x="174754" y="118517"/>
                        <a:pt x="173769" y="118517"/>
                      </a:cubicBezTo>
                      <a:lnTo>
                        <a:pt x="160650" y="118517"/>
                      </a:lnTo>
                      <a:cubicBezTo>
                        <a:pt x="159799" y="123084"/>
                        <a:pt x="158143" y="131860"/>
                        <a:pt x="155635" y="144800"/>
                      </a:cubicBezTo>
                      <a:cubicBezTo>
                        <a:pt x="148560" y="168440"/>
                        <a:pt x="139517" y="185678"/>
                        <a:pt x="128502" y="196514"/>
                      </a:cubicBezTo>
                      <a:lnTo>
                        <a:pt x="112652" y="190469"/>
                      </a:lnTo>
                      <a:cubicBezTo>
                        <a:pt x="130472" y="170052"/>
                        <a:pt x="141218" y="146053"/>
                        <a:pt x="144979" y="118517"/>
                      </a:cubicBezTo>
                      <a:lnTo>
                        <a:pt x="123712" y="1185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9" name="手繪多邊形: 圖案 28">
                  <a:extLst>
                    <a:ext uri="{FF2B5EF4-FFF2-40B4-BE49-F238E27FC236}">
                      <a16:creationId xmlns:a16="http://schemas.microsoft.com/office/drawing/2014/main" id="{51CFB673-C507-28EC-542B-3A3A5E524B5F}"/>
                    </a:ext>
                  </a:extLst>
                </p:cNvPr>
                <p:cNvSpPr/>
                <p:nvPr/>
              </p:nvSpPr>
              <p:spPr>
                <a:xfrm>
                  <a:off x="11994367" y="802235"/>
                  <a:ext cx="198348" cy="196648"/>
                </a:xfrm>
                <a:custGeom>
                  <a:avLst/>
                  <a:gdLst>
                    <a:gd name="connsiteX0" fmla="*/ 135799 w 198348"/>
                    <a:gd name="connsiteY0" fmla="*/ 47102 h 196648"/>
                    <a:gd name="connsiteX1" fmla="*/ 62996 w 198348"/>
                    <a:gd name="connsiteY1" fmla="*/ 47102 h 196648"/>
                    <a:gd name="connsiteX2" fmla="*/ 62996 w 198348"/>
                    <a:gd name="connsiteY2" fmla="*/ 35640 h 196648"/>
                    <a:gd name="connsiteX3" fmla="*/ 6268 w 198348"/>
                    <a:gd name="connsiteY3" fmla="*/ 50640 h 196648"/>
                    <a:gd name="connsiteX4" fmla="*/ 0 w 198348"/>
                    <a:gd name="connsiteY4" fmla="*/ 33357 h 196648"/>
                    <a:gd name="connsiteX5" fmla="*/ 96980 w 198348"/>
                    <a:gd name="connsiteY5" fmla="*/ 0 h 196648"/>
                    <a:gd name="connsiteX6" fmla="*/ 112203 w 198348"/>
                    <a:gd name="connsiteY6" fmla="*/ 6447 h 196648"/>
                    <a:gd name="connsiteX7" fmla="*/ 110726 w 198348"/>
                    <a:gd name="connsiteY7" fmla="*/ 7925 h 196648"/>
                    <a:gd name="connsiteX8" fmla="*/ 198349 w 198348"/>
                    <a:gd name="connsiteY8" fmla="*/ 33984 h 196648"/>
                    <a:gd name="connsiteX9" fmla="*/ 191677 w 198348"/>
                    <a:gd name="connsiteY9" fmla="*/ 51311 h 196648"/>
                    <a:gd name="connsiteX10" fmla="*/ 135754 w 198348"/>
                    <a:gd name="connsiteY10" fmla="*/ 35864 h 196648"/>
                    <a:gd name="connsiteX11" fmla="*/ 135754 w 198348"/>
                    <a:gd name="connsiteY11" fmla="*/ 47102 h 196648"/>
                    <a:gd name="connsiteX12" fmla="*/ 178335 w 198348"/>
                    <a:gd name="connsiteY12" fmla="*/ 110503 h 196648"/>
                    <a:gd name="connsiteX13" fmla="*/ 18984 w 198348"/>
                    <a:gd name="connsiteY13" fmla="*/ 110503 h 196648"/>
                    <a:gd name="connsiteX14" fmla="*/ 16701 w 198348"/>
                    <a:gd name="connsiteY14" fmla="*/ 107995 h 196648"/>
                    <a:gd name="connsiteX15" fmla="*/ 16701 w 198348"/>
                    <a:gd name="connsiteY15" fmla="*/ 57938 h 196648"/>
                    <a:gd name="connsiteX16" fmla="*/ 18984 w 198348"/>
                    <a:gd name="connsiteY16" fmla="*/ 55654 h 196648"/>
                    <a:gd name="connsiteX17" fmla="*/ 178335 w 198348"/>
                    <a:gd name="connsiteY17" fmla="*/ 55654 h 196648"/>
                    <a:gd name="connsiteX18" fmla="*/ 180842 w 198348"/>
                    <a:gd name="connsiteY18" fmla="*/ 57938 h 196648"/>
                    <a:gd name="connsiteX19" fmla="*/ 180842 w 198348"/>
                    <a:gd name="connsiteY19" fmla="*/ 107995 h 196648"/>
                    <a:gd name="connsiteX20" fmla="*/ 178335 w 198348"/>
                    <a:gd name="connsiteY20" fmla="*/ 110503 h 196648"/>
                    <a:gd name="connsiteX21" fmla="*/ 47774 w 198348"/>
                    <a:gd name="connsiteY21" fmla="*/ 196648 h 196648"/>
                    <a:gd name="connsiteX22" fmla="*/ 30446 w 198348"/>
                    <a:gd name="connsiteY22" fmla="*/ 196648 h 196648"/>
                    <a:gd name="connsiteX23" fmla="*/ 30446 w 198348"/>
                    <a:gd name="connsiteY23" fmla="*/ 123845 h 196648"/>
                    <a:gd name="connsiteX24" fmla="*/ 33177 w 198348"/>
                    <a:gd name="connsiteY24" fmla="*/ 121114 h 196648"/>
                    <a:gd name="connsiteX25" fmla="*/ 166022 w 198348"/>
                    <a:gd name="connsiteY25" fmla="*/ 121114 h 196648"/>
                    <a:gd name="connsiteX26" fmla="*/ 169559 w 198348"/>
                    <a:gd name="connsiteY26" fmla="*/ 124472 h 196648"/>
                    <a:gd name="connsiteX27" fmla="*/ 169559 w 198348"/>
                    <a:gd name="connsiteY27" fmla="*/ 196648 h 196648"/>
                    <a:gd name="connsiteX28" fmla="*/ 152232 w 198348"/>
                    <a:gd name="connsiteY28" fmla="*/ 196648 h 196648"/>
                    <a:gd name="connsiteX29" fmla="*/ 152232 w 198348"/>
                    <a:gd name="connsiteY29" fmla="*/ 188947 h 196648"/>
                    <a:gd name="connsiteX30" fmla="*/ 47729 w 198348"/>
                    <a:gd name="connsiteY30" fmla="*/ 188947 h 196648"/>
                    <a:gd name="connsiteX31" fmla="*/ 47729 w 198348"/>
                    <a:gd name="connsiteY31" fmla="*/ 196648 h 196648"/>
                    <a:gd name="connsiteX32" fmla="*/ 75533 w 198348"/>
                    <a:gd name="connsiteY32" fmla="*/ 94832 h 196648"/>
                    <a:gd name="connsiteX33" fmla="*/ 90980 w 198348"/>
                    <a:gd name="connsiteY33" fmla="*/ 94832 h 196648"/>
                    <a:gd name="connsiteX34" fmla="*/ 90980 w 198348"/>
                    <a:gd name="connsiteY34" fmla="*/ 71280 h 196648"/>
                    <a:gd name="connsiteX35" fmla="*/ 33848 w 198348"/>
                    <a:gd name="connsiteY35" fmla="*/ 71280 h 196648"/>
                    <a:gd name="connsiteX36" fmla="*/ 33222 w 198348"/>
                    <a:gd name="connsiteY36" fmla="*/ 71907 h 196648"/>
                    <a:gd name="connsiteX37" fmla="*/ 33222 w 198348"/>
                    <a:gd name="connsiteY37" fmla="*/ 94026 h 196648"/>
                    <a:gd name="connsiteX38" fmla="*/ 33848 w 198348"/>
                    <a:gd name="connsiteY38" fmla="*/ 94876 h 196648"/>
                    <a:gd name="connsiteX39" fmla="*/ 57220 w 198348"/>
                    <a:gd name="connsiteY39" fmla="*/ 94876 h 196648"/>
                    <a:gd name="connsiteX40" fmla="*/ 49072 w 198348"/>
                    <a:gd name="connsiteY40" fmla="*/ 80280 h 196648"/>
                    <a:gd name="connsiteX41" fmla="*/ 63892 w 198348"/>
                    <a:gd name="connsiteY41" fmla="*/ 72355 h 196648"/>
                    <a:gd name="connsiteX42" fmla="*/ 75578 w 198348"/>
                    <a:gd name="connsiteY42" fmla="*/ 94876 h 196648"/>
                    <a:gd name="connsiteX43" fmla="*/ 152277 w 198348"/>
                    <a:gd name="connsiteY43" fmla="*/ 147844 h 196648"/>
                    <a:gd name="connsiteX44" fmla="*/ 152277 w 198348"/>
                    <a:gd name="connsiteY44" fmla="*/ 138263 h 196648"/>
                    <a:gd name="connsiteX45" fmla="*/ 149769 w 198348"/>
                    <a:gd name="connsiteY45" fmla="*/ 135979 h 196648"/>
                    <a:gd name="connsiteX46" fmla="*/ 50057 w 198348"/>
                    <a:gd name="connsiteY46" fmla="*/ 135979 h 196648"/>
                    <a:gd name="connsiteX47" fmla="*/ 47774 w 198348"/>
                    <a:gd name="connsiteY47" fmla="*/ 138263 h 196648"/>
                    <a:gd name="connsiteX48" fmla="*/ 47774 w 198348"/>
                    <a:gd name="connsiteY48" fmla="*/ 147844 h 196648"/>
                    <a:gd name="connsiteX49" fmla="*/ 152277 w 198348"/>
                    <a:gd name="connsiteY49" fmla="*/ 147844 h 196648"/>
                    <a:gd name="connsiteX50" fmla="*/ 47774 w 198348"/>
                    <a:gd name="connsiteY50" fmla="*/ 162664 h 196648"/>
                    <a:gd name="connsiteX51" fmla="*/ 47774 w 198348"/>
                    <a:gd name="connsiteY51" fmla="*/ 174127 h 196648"/>
                    <a:gd name="connsiteX52" fmla="*/ 152277 w 198348"/>
                    <a:gd name="connsiteY52" fmla="*/ 174127 h 196648"/>
                    <a:gd name="connsiteX53" fmla="*/ 152277 w 198348"/>
                    <a:gd name="connsiteY53" fmla="*/ 162664 h 196648"/>
                    <a:gd name="connsiteX54" fmla="*/ 47774 w 198348"/>
                    <a:gd name="connsiteY54" fmla="*/ 162664 h 196648"/>
                    <a:gd name="connsiteX55" fmla="*/ 124964 w 198348"/>
                    <a:gd name="connsiteY55" fmla="*/ 31431 h 196648"/>
                    <a:gd name="connsiteX56" fmla="*/ 98458 w 198348"/>
                    <a:gd name="connsiteY56" fmla="*/ 18268 h 196648"/>
                    <a:gd name="connsiteX57" fmla="*/ 74056 w 198348"/>
                    <a:gd name="connsiteY57" fmla="*/ 31431 h 196648"/>
                    <a:gd name="connsiteX58" fmla="*/ 124964 w 198348"/>
                    <a:gd name="connsiteY58" fmla="*/ 31431 h 196648"/>
                    <a:gd name="connsiteX59" fmla="*/ 142874 w 198348"/>
                    <a:gd name="connsiteY59" fmla="*/ 94832 h 196648"/>
                    <a:gd name="connsiteX60" fmla="*/ 163514 w 198348"/>
                    <a:gd name="connsiteY60" fmla="*/ 94832 h 196648"/>
                    <a:gd name="connsiteX61" fmla="*/ 164366 w 198348"/>
                    <a:gd name="connsiteY61" fmla="*/ 93981 h 196648"/>
                    <a:gd name="connsiteX62" fmla="*/ 164366 w 198348"/>
                    <a:gd name="connsiteY62" fmla="*/ 71862 h 196648"/>
                    <a:gd name="connsiteX63" fmla="*/ 163514 w 198348"/>
                    <a:gd name="connsiteY63" fmla="*/ 71236 h 196648"/>
                    <a:gd name="connsiteX64" fmla="*/ 107413 w 198348"/>
                    <a:gd name="connsiteY64" fmla="*/ 71236 h 196648"/>
                    <a:gd name="connsiteX65" fmla="*/ 107413 w 198348"/>
                    <a:gd name="connsiteY65" fmla="*/ 94787 h 196648"/>
                    <a:gd name="connsiteX66" fmla="*/ 122010 w 198348"/>
                    <a:gd name="connsiteY66" fmla="*/ 94787 h 196648"/>
                    <a:gd name="connsiteX67" fmla="*/ 136829 w 198348"/>
                    <a:gd name="connsiteY67" fmla="*/ 72668 h 196648"/>
                    <a:gd name="connsiteX68" fmla="*/ 150799 w 198348"/>
                    <a:gd name="connsiteY68" fmla="*/ 81847 h 196648"/>
                    <a:gd name="connsiteX69" fmla="*/ 142874 w 198348"/>
                    <a:gd name="connsiteY69" fmla="*/ 94787 h 196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198348" h="196648">
                      <a:moveTo>
                        <a:pt x="135799" y="47102"/>
                      </a:moveTo>
                      <a:lnTo>
                        <a:pt x="62996" y="47102"/>
                      </a:lnTo>
                      <a:lnTo>
                        <a:pt x="62996" y="35640"/>
                      </a:lnTo>
                      <a:cubicBezTo>
                        <a:pt x="47013" y="41058"/>
                        <a:pt x="28117" y="46073"/>
                        <a:pt x="6268" y="50640"/>
                      </a:cubicBezTo>
                      <a:lnTo>
                        <a:pt x="0" y="33357"/>
                      </a:lnTo>
                      <a:cubicBezTo>
                        <a:pt x="47550" y="26954"/>
                        <a:pt x="79876" y="15850"/>
                        <a:pt x="96980" y="0"/>
                      </a:cubicBezTo>
                      <a:lnTo>
                        <a:pt x="112203" y="6447"/>
                      </a:lnTo>
                      <a:cubicBezTo>
                        <a:pt x="111666" y="6850"/>
                        <a:pt x="111173" y="7343"/>
                        <a:pt x="110726" y="7925"/>
                      </a:cubicBezTo>
                      <a:cubicBezTo>
                        <a:pt x="137859" y="21850"/>
                        <a:pt x="167052" y="30536"/>
                        <a:pt x="198349" y="33984"/>
                      </a:cubicBezTo>
                      <a:lnTo>
                        <a:pt x="191677" y="51311"/>
                      </a:lnTo>
                      <a:cubicBezTo>
                        <a:pt x="175694" y="48132"/>
                        <a:pt x="157067" y="42983"/>
                        <a:pt x="135754" y="35864"/>
                      </a:cubicBezTo>
                      <a:lnTo>
                        <a:pt x="135754" y="47102"/>
                      </a:lnTo>
                      <a:close/>
                      <a:moveTo>
                        <a:pt x="178335" y="110503"/>
                      </a:moveTo>
                      <a:lnTo>
                        <a:pt x="18984" y="110503"/>
                      </a:lnTo>
                      <a:cubicBezTo>
                        <a:pt x="17461" y="110503"/>
                        <a:pt x="16701" y="109652"/>
                        <a:pt x="16701" y="107995"/>
                      </a:cubicBezTo>
                      <a:lnTo>
                        <a:pt x="16701" y="57938"/>
                      </a:lnTo>
                      <a:cubicBezTo>
                        <a:pt x="16835" y="56415"/>
                        <a:pt x="17641" y="55654"/>
                        <a:pt x="18984" y="55654"/>
                      </a:cubicBezTo>
                      <a:lnTo>
                        <a:pt x="178335" y="55654"/>
                      </a:lnTo>
                      <a:cubicBezTo>
                        <a:pt x="179992" y="55789"/>
                        <a:pt x="180842" y="56550"/>
                        <a:pt x="180842" y="57938"/>
                      </a:cubicBezTo>
                      <a:lnTo>
                        <a:pt x="180842" y="107995"/>
                      </a:lnTo>
                      <a:cubicBezTo>
                        <a:pt x="180842" y="109652"/>
                        <a:pt x="179992" y="110503"/>
                        <a:pt x="178335" y="110503"/>
                      </a:cubicBezTo>
                      <a:close/>
                      <a:moveTo>
                        <a:pt x="47774" y="196648"/>
                      </a:moveTo>
                      <a:lnTo>
                        <a:pt x="30446" y="196648"/>
                      </a:lnTo>
                      <a:lnTo>
                        <a:pt x="30446" y="123845"/>
                      </a:lnTo>
                      <a:cubicBezTo>
                        <a:pt x="30446" y="122054"/>
                        <a:pt x="31342" y="121114"/>
                        <a:pt x="33177" y="121114"/>
                      </a:cubicBezTo>
                      <a:lnTo>
                        <a:pt x="166022" y="121114"/>
                      </a:lnTo>
                      <a:cubicBezTo>
                        <a:pt x="168395" y="121114"/>
                        <a:pt x="169559" y="122233"/>
                        <a:pt x="169559" y="124472"/>
                      </a:cubicBezTo>
                      <a:lnTo>
                        <a:pt x="169559" y="196648"/>
                      </a:lnTo>
                      <a:lnTo>
                        <a:pt x="152232" y="196648"/>
                      </a:lnTo>
                      <a:lnTo>
                        <a:pt x="152232" y="188947"/>
                      </a:lnTo>
                      <a:lnTo>
                        <a:pt x="47729" y="188947"/>
                      </a:lnTo>
                      <a:lnTo>
                        <a:pt x="47729" y="196648"/>
                      </a:lnTo>
                      <a:close/>
                      <a:moveTo>
                        <a:pt x="75533" y="94832"/>
                      </a:moveTo>
                      <a:lnTo>
                        <a:pt x="90980" y="94832"/>
                      </a:lnTo>
                      <a:lnTo>
                        <a:pt x="90980" y="71280"/>
                      </a:lnTo>
                      <a:lnTo>
                        <a:pt x="33848" y="71280"/>
                      </a:lnTo>
                      <a:cubicBezTo>
                        <a:pt x="33312" y="71280"/>
                        <a:pt x="33088" y="71460"/>
                        <a:pt x="33222" y="71907"/>
                      </a:cubicBezTo>
                      <a:lnTo>
                        <a:pt x="33222" y="94026"/>
                      </a:lnTo>
                      <a:cubicBezTo>
                        <a:pt x="33088" y="94429"/>
                        <a:pt x="33312" y="94697"/>
                        <a:pt x="33848" y="94876"/>
                      </a:cubicBezTo>
                      <a:lnTo>
                        <a:pt x="57220" y="94876"/>
                      </a:lnTo>
                      <a:cubicBezTo>
                        <a:pt x="54311" y="88877"/>
                        <a:pt x="51579" y="84041"/>
                        <a:pt x="49072" y="80280"/>
                      </a:cubicBezTo>
                      <a:lnTo>
                        <a:pt x="63892" y="72355"/>
                      </a:lnTo>
                      <a:cubicBezTo>
                        <a:pt x="67922" y="78444"/>
                        <a:pt x="71817" y="85966"/>
                        <a:pt x="75578" y="94876"/>
                      </a:cubicBezTo>
                      <a:close/>
                      <a:moveTo>
                        <a:pt x="152277" y="147844"/>
                      </a:moveTo>
                      <a:lnTo>
                        <a:pt x="152277" y="138263"/>
                      </a:lnTo>
                      <a:cubicBezTo>
                        <a:pt x="152277" y="136740"/>
                        <a:pt x="151425" y="135979"/>
                        <a:pt x="149769" y="135979"/>
                      </a:cubicBezTo>
                      <a:lnTo>
                        <a:pt x="50057" y="135979"/>
                      </a:lnTo>
                      <a:cubicBezTo>
                        <a:pt x="48400" y="136113"/>
                        <a:pt x="47639" y="136875"/>
                        <a:pt x="47774" y="138263"/>
                      </a:cubicBezTo>
                      <a:lnTo>
                        <a:pt x="47774" y="147844"/>
                      </a:lnTo>
                      <a:lnTo>
                        <a:pt x="152277" y="147844"/>
                      </a:lnTo>
                      <a:close/>
                      <a:moveTo>
                        <a:pt x="47774" y="162664"/>
                      </a:moveTo>
                      <a:lnTo>
                        <a:pt x="47774" y="174127"/>
                      </a:lnTo>
                      <a:lnTo>
                        <a:pt x="152277" y="174127"/>
                      </a:lnTo>
                      <a:lnTo>
                        <a:pt x="152277" y="162664"/>
                      </a:lnTo>
                      <a:lnTo>
                        <a:pt x="47774" y="162664"/>
                      </a:lnTo>
                      <a:close/>
                      <a:moveTo>
                        <a:pt x="124964" y="31431"/>
                      </a:moveTo>
                      <a:cubicBezTo>
                        <a:pt x="116501" y="27670"/>
                        <a:pt x="107636" y="23283"/>
                        <a:pt x="98458" y="18268"/>
                      </a:cubicBezTo>
                      <a:cubicBezTo>
                        <a:pt x="93891" y="21626"/>
                        <a:pt x="85742" y="25969"/>
                        <a:pt x="74056" y="31431"/>
                      </a:cubicBezTo>
                      <a:lnTo>
                        <a:pt x="124964" y="31431"/>
                      </a:lnTo>
                      <a:close/>
                      <a:moveTo>
                        <a:pt x="142874" y="94832"/>
                      </a:moveTo>
                      <a:lnTo>
                        <a:pt x="163514" y="94832"/>
                      </a:lnTo>
                      <a:cubicBezTo>
                        <a:pt x="164097" y="94697"/>
                        <a:pt x="164366" y="94429"/>
                        <a:pt x="164366" y="93981"/>
                      </a:cubicBezTo>
                      <a:lnTo>
                        <a:pt x="164366" y="71862"/>
                      </a:lnTo>
                      <a:cubicBezTo>
                        <a:pt x="164366" y="71460"/>
                        <a:pt x="164097" y="71236"/>
                        <a:pt x="163514" y="71236"/>
                      </a:cubicBezTo>
                      <a:lnTo>
                        <a:pt x="107413" y="71236"/>
                      </a:lnTo>
                      <a:lnTo>
                        <a:pt x="107413" y="94787"/>
                      </a:lnTo>
                      <a:lnTo>
                        <a:pt x="122010" y="94787"/>
                      </a:lnTo>
                      <a:cubicBezTo>
                        <a:pt x="128814" y="86011"/>
                        <a:pt x="133785" y="78668"/>
                        <a:pt x="136829" y="72668"/>
                      </a:cubicBezTo>
                      <a:lnTo>
                        <a:pt x="150799" y="81847"/>
                      </a:lnTo>
                      <a:cubicBezTo>
                        <a:pt x="148605" y="85877"/>
                        <a:pt x="145963" y="90175"/>
                        <a:pt x="142874" y="9478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44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  <p:grpSp>
          <p:nvGrpSpPr>
            <p:cNvPr id="11" name="圖形 6">
              <a:extLst>
                <a:ext uri="{FF2B5EF4-FFF2-40B4-BE49-F238E27FC236}">
                  <a16:creationId xmlns:a16="http://schemas.microsoft.com/office/drawing/2014/main" id="{5BC9E0F8-82B1-0EFC-40CE-A8E312861081}"/>
                </a:ext>
              </a:extLst>
            </p:cNvPr>
            <p:cNvGrpSpPr/>
            <p:nvPr/>
          </p:nvGrpSpPr>
          <p:grpSpPr>
            <a:xfrm>
              <a:off x="8552801" y="768296"/>
              <a:ext cx="540289" cy="540289"/>
              <a:chOff x="8552801" y="768296"/>
              <a:chExt cx="540289" cy="540289"/>
            </a:xfrm>
            <a:solidFill>
              <a:srgbClr val="06397C"/>
            </a:solidFill>
          </p:grpSpPr>
          <p:sp>
            <p:nvSpPr>
              <p:cNvPr id="12" name="手繪多邊形: 圖案 11">
                <a:extLst>
                  <a:ext uri="{FF2B5EF4-FFF2-40B4-BE49-F238E27FC236}">
                    <a16:creationId xmlns:a16="http://schemas.microsoft.com/office/drawing/2014/main" id="{3B3121B7-A40F-D3FC-05F3-89B6D83DA122}"/>
                  </a:ext>
                </a:extLst>
              </p:cNvPr>
              <p:cNvSpPr/>
              <p:nvPr/>
            </p:nvSpPr>
            <p:spPr>
              <a:xfrm>
                <a:off x="8827849" y="768520"/>
                <a:ext cx="265241" cy="264973"/>
              </a:xfrm>
              <a:custGeom>
                <a:avLst/>
                <a:gdLst>
                  <a:gd name="connsiteX0" fmla="*/ 136247 w 265241"/>
                  <a:gd name="connsiteY0" fmla="*/ 77773 h 264973"/>
                  <a:gd name="connsiteX1" fmla="*/ 105757 w 265241"/>
                  <a:gd name="connsiteY1" fmla="*/ 116995 h 264973"/>
                  <a:gd name="connsiteX2" fmla="*/ 146277 w 265241"/>
                  <a:gd name="connsiteY2" fmla="*/ 157471 h 264973"/>
                  <a:gd name="connsiteX3" fmla="*/ 185633 w 265241"/>
                  <a:gd name="connsiteY3" fmla="*/ 126666 h 264973"/>
                  <a:gd name="connsiteX4" fmla="*/ 265242 w 265241"/>
                  <a:gd name="connsiteY4" fmla="*/ 206185 h 264973"/>
                  <a:gd name="connsiteX5" fmla="*/ 147531 w 265241"/>
                  <a:gd name="connsiteY5" fmla="*/ 264973 h 264973"/>
                  <a:gd name="connsiteX6" fmla="*/ 0 w 265241"/>
                  <a:gd name="connsiteY6" fmla="*/ 117353 h 264973"/>
                  <a:gd name="connsiteX7" fmla="*/ 58206 w 265241"/>
                  <a:gd name="connsiteY7" fmla="*/ 0 h 264973"/>
                  <a:gd name="connsiteX8" fmla="*/ 136247 w 265241"/>
                  <a:gd name="connsiteY8" fmla="*/ 77773 h 264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5241" h="264973">
                    <a:moveTo>
                      <a:pt x="136247" y="77773"/>
                    </a:moveTo>
                    <a:cubicBezTo>
                      <a:pt x="118786" y="82161"/>
                      <a:pt x="105757" y="98055"/>
                      <a:pt x="105757" y="116995"/>
                    </a:cubicBezTo>
                    <a:cubicBezTo>
                      <a:pt x="105757" y="139382"/>
                      <a:pt x="123935" y="157471"/>
                      <a:pt x="146277" y="157471"/>
                    </a:cubicBezTo>
                    <a:cubicBezTo>
                      <a:pt x="165351" y="157471"/>
                      <a:pt x="181290" y="144307"/>
                      <a:pt x="185633" y="126666"/>
                    </a:cubicBezTo>
                    <a:lnTo>
                      <a:pt x="265242" y="206185"/>
                    </a:lnTo>
                    <a:cubicBezTo>
                      <a:pt x="238333" y="241915"/>
                      <a:pt x="195529" y="264973"/>
                      <a:pt x="147531" y="264973"/>
                    </a:cubicBezTo>
                    <a:cubicBezTo>
                      <a:pt x="66087" y="264973"/>
                      <a:pt x="0" y="198932"/>
                      <a:pt x="0" y="117353"/>
                    </a:cubicBezTo>
                    <a:cubicBezTo>
                      <a:pt x="0" y="69489"/>
                      <a:pt x="22835" y="26864"/>
                      <a:pt x="58206" y="0"/>
                    </a:cubicBezTo>
                    <a:lnTo>
                      <a:pt x="136247" y="77773"/>
                    </a:lnTo>
                    <a:close/>
                  </a:path>
                </a:pathLst>
              </a:custGeom>
              <a:solidFill>
                <a:srgbClr val="06397C"/>
              </a:solidFill>
              <a:ln w="4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3" name="手繪多邊形: 圖案 12">
                <a:extLst>
                  <a:ext uri="{FF2B5EF4-FFF2-40B4-BE49-F238E27FC236}">
                    <a16:creationId xmlns:a16="http://schemas.microsoft.com/office/drawing/2014/main" id="{D0640300-B5AB-7F52-1201-FE3C2C3069AF}"/>
                  </a:ext>
                </a:extLst>
              </p:cNvPr>
              <p:cNvSpPr/>
              <p:nvPr/>
            </p:nvSpPr>
            <p:spPr>
              <a:xfrm>
                <a:off x="8827894" y="1043209"/>
                <a:ext cx="264928" cy="265376"/>
              </a:xfrm>
              <a:custGeom>
                <a:avLst/>
                <a:gdLst>
                  <a:gd name="connsiteX0" fmla="*/ 187156 w 264928"/>
                  <a:gd name="connsiteY0" fmla="*/ 136382 h 265376"/>
                  <a:gd name="connsiteX1" fmla="*/ 147933 w 264928"/>
                  <a:gd name="connsiteY1" fmla="*/ 105801 h 265376"/>
                  <a:gd name="connsiteX2" fmla="*/ 107413 w 264928"/>
                  <a:gd name="connsiteY2" fmla="*/ 146277 h 265376"/>
                  <a:gd name="connsiteX3" fmla="*/ 138263 w 264928"/>
                  <a:gd name="connsiteY3" fmla="*/ 185634 h 265376"/>
                  <a:gd name="connsiteX4" fmla="*/ 58654 w 264928"/>
                  <a:gd name="connsiteY4" fmla="*/ 265376 h 265376"/>
                  <a:gd name="connsiteX5" fmla="*/ 0 w 264928"/>
                  <a:gd name="connsiteY5" fmla="*/ 147531 h 265376"/>
                  <a:gd name="connsiteX6" fmla="*/ 147486 w 264928"/>
                  <a:gd name="connsiteY6" fmla="*/ 0 h 265376"/>
                  <a:gd name="connsiteX7" fmla="*/ 264928 w 264928"/>
                  <a:gd name="connsiteY7" fmla="*/ 58296 h 265376"/>
                  <a:gd name="connsiteX8" fmla="*/ 187156 w 264928"/>
                  <a:gd name="connsiteY8" fmla="*/ 136382 h 265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4928" h="265376">
                    <a:moveTo>
                      <a:pt x="187156" y="136382"/>
                    </a:moveTo>
                    <a:cubicBezTo>
                      <a:pt x="182723" y="118786"/>
                      <a:pt x="166873" y="105801"/>
                      <a:pt x="147933" y="105801"/>
                    </a:cubicBezTo>
                    <a:cubicBezTo>
                      <a:pt x="125546" y="105801"/>
                      <a:pt x="107413" y="123980"/>
                      <a:pt x="107413" y="146277"/>
                    </a:cubicBezTo>
                    <a:cubicBezTo>
                      <a:pt x="107413" y="165396"/>
                      <a:pt x="120621" y="181380"/>
                      <a:pt x="138263" y="185634"/>
                    </a:cubicBezTo>
                    <a:lnTo>
                      <a:pt x="58654" y="265376"/>
                    </a:lnTo>
                    <a:cubicBezTo>
                      <a:pt x="23014" y="238422"/>
                      <a:pt x="0" y="195618"/>
                      <a:pt x="0" y="147531"/>
                    </a:cubicBezTo>
                    <a:cubicBezTo>
                      <a:pt x="0" y="66131"/>
                      <a:pt x="66087" y="0"/>
                      <a:pt x="147486" y="0"/>
                    </a:cubicBezTo>
                    <a:cubicBezTo>
                      <a:pt x="195439" y="0"/>
                      <a:pt x="238020" y="22880"/>
                      <a:pt x="264928" y="58296"/>
                    </a:cubicBezTo>
                    <a:lnTo>
                      <a:pt x="187156" y="136382"/>
                    </a:lnTo>
                    <a:close/>
                  </a:path>
                </a:pathLst>
              </a:custGeom>
              <a:solidFill>
                <a:srgbClr val="06397C"/>
              </a:solidFill>
              <a:ln w="4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4" name="手繪多邊形: 圖案 13">
                <a:extLst>
                  <a:ext uri="{FF2B5EF4-FFF2-40B4-BE49-F238E27FC236}">
                    <a16:creationId xmlns:a16="http://schemas.microsoft.com/office/drawing/2014/main" id="{DC100B6D-8623-628A-C921-98BC0088EA59}"/>
                  </a:ext>
                </a:extLst>
              </p:cNvPr>
              <p:cNvSpPr/>
              <p:nvPr/>
            </p:nvSpPr>
            <p:spPr>
              <a:xfrm>
                <a:off x="8552801" y="1043254"/>
                <a:ext cx="265286" cy="265018"/>
              </a:xfrm>
              <a:custGeom>
                <a:avLst/>
                <a:gdLst>
                  <a:gd name="connsiteX0" fmla="*/ 128950 w 265286"/>
                  <a:gd name="connsiteY0" fmla="*/ 187245 h 265018"/>
                  <a:gd name="connsiteX1" fmla="*/ 159441 w 265286"/>
                  <a:gd name="connsiteY1" fmla="*/ 147934 h 265018"/>
                  <a:gd name="connsiteX2" fmla="*/ 119055 w 265286"/>
                  <a:gd name="connsiteY2" fmla="*/ 107458 h 265018"/>
                  <a:gd name="connsiteX3" fmla="*/ 79698 w 265286"/>
                  <a:gd name="connsiteY3" fmla="*/ 138307 h 265018"/>
                  <a:gd name="connsiteX4" fmla="*/ 0 w 265286"/>
                  <a:gd name="connsiteY4" fmla="*/ 58699 h 265018"/>
                  <a:gd name="connsiteX5" fmla="*/ 117846 w 265286"/>
                  <a:gd name="connsiteY5" fmla="*/ 0 h 265018"/>
                  <a:gd name="connsiteX6" fmla="*/ 265287 w 265286"/>
                  <a:gd name="connsiteY6" fmla="*/ 147576 h 265018"/>
                  <a:gd name="connsiteX7" fmla="*/ 207080 w 265286"/>
                  <a:gd name="connsiteY7" fmla="*/ 265018 h 265018"/>
                  <a:gd name="connsiteX8" fmla="*/ 128995 w 265286"/>
                  <a:gd name="connsiteY8" fmla="*/ 187290 h 265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5286" h="265018">
                    <a:moveTo>
                      <a:pt x="128950" y="187245"/>
                    </a:moveTo>
                    <a:cubicBezTo>
                      <a:pt x="146546" y="182768"/>
                      <a:pt x="159441" y="166828"/>
                      <a:pt x="159441" y="147934"/>
                    </a:cubicBezTo>
                    <a:cubicBezTo>
                      <a:pt x="159441" y="125547"/>
                      <a:pt x="141352" y="107458"/>
                      <a:pt x="119055" y="107458"/>
                    </a:cubicBezTo>
                    <a:cubicBezTo>
                      <a:pt x="99936" y="107458"/>
                      <a:pt x="83996" y="120622"/>
                      <a:pt x="79698" y="138307"/>
                    </a:cubicBezTo>
                    <a:lnTo>
                      <a:pt x="0" y="58699"/>
                    </a:lnTo>
                    <a:cubicBezTo>
                      <a:pt x="26954" y="23014"/>
                      <a:pt x="69758" y="0"/>
                      <a:pt x="117846" y="0"/>
                    </a:cubicBezTo>
                    <a:cubicBezTo>
                      <a:pt x="199290" y="0"/>
                      <a:pt x="265287" y="66087"/>
                      <a:pt x="265287" y="147576"/>
                    </a:cubicBezTo>
                    <a:cubicBezTo>
                      <a:pt x="265287" y="195394"/>
                      <a:pt x="242497" y="238019"/>
                      <a:pt x="207080" y="265018"/>
                    </a:cubicBezTo>
                    <a:lnTo>
                      <a:pt x="128995" y="187290"/>
                    </a:lnTo>
                    <a:close/>
                  </a:path>
                </a:pathLst>
              </a:custGeom>
              <a:solidFill>
                <a:srgbClr val="06397C"/>
              </a:solidFill>
              <a:ln w="4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5" name="手繪多邊形: 圖案 14">
                <a:extLst>
                  <a:ext uri="{FF2B5EF4-FFF2-40B4-BE49-F238E27FC236}">
                    <a16:creationId xmlns:a16="http://schemas.microsoft.com/office/drawing/2014/main" id="{4C66F92D-3A8B-B396-E1EF-15B4DAE023F1}"/>
                  </a:ext>
                </a:extLst>
              </p:cNvPr>
              <p:cNvSpPr/>
              <p:nvPr/>
            </p:nvSpPr>
            <p:spPr>
              <a:xfrm>
                <a:off x="8553070" y="768296"/>
                <a:ext cx="264928" cy="265242"/>
              </a:xfrm>
              <a:custGeom>
                <a:avLst/>
                <a:gdLst>
                  <a:gd name="connsiteX0" fmla="*/ 77773 w 264928"/>
                  <a:gd name="connsiteY0" fmla="*/ 128905 h 265242"/>
                  <a:gd name="connsiteX1" fmla="*/ 117040 w 264928"/>
                  <a:gd name="connsiteY1" fmla="*/ 159396 h 265242"/>
                  <a:gd name="connsiteX2" fmla="*/ 157515 w 264928"/>
                  <a:gd name="connsiteY2" fmla="*/ 118965 h 265242"/>
                  <a:gd name="connsiteX3" fmla="*/ 126666 w 264928"/>
                  <a:gd name="connsiteY3" fmla="*/ 79608 h 265242"/>
                  <a:gd name="connsiteX4" fmla="*/ 206274 w 264928"/>
                  <a:gd name="connsiteY4" fmla="*/ 0 h 265242"/>
                  <a:gd name="connsiteX5" fmla="*/ 264928 w 264928"/>
                  <a:gd name="connsiteY5" fmla="*/ 117711 h 265242"/>
                  <a:gd name="connsiteX6" fmla="*/ 117443 w 264928"/>
                  <a:gd name="connsiteY6" fmla="*/ 265242 h 265242"/>
                  <a:gd name="connsiteX7" fmla="*/ 0 w 264928"/>
                  <a:gd name="connsiteY7" fmla="*/ 206946 h 265242"/>
                  <a:gd name="connsiteX8" fmla="*/ 77728 w 264928"/>
                  <a:gd name="connsiteY8" fmla="*/ 128905 h 2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4928" h="265242">
                    <a:moveTo>
                      <a:pt x="77773" y="128905"/>
                    </a:moveTo>
                    <a:cubicBezTo>
                      <a:pt x="82250" y="146456"/>
                      <a:pt x="98189" y="159396"/>
                      <a:pt x="117040" y="159396"/>
                    </a:cubicBezTo>
                    <a:cubicBezTo>
                      <a:pt x="139427" y="159396"/>
                      <a:pt x="157515" y="141307"/>
                      <a:pt x="157515" y="118965"/>
                    </a:cubicBezTo>
                    <a:cubicBezTo>
                      <a:pt x="157515" y="99891"/>
                      <a:pt x="144352" y="83996"/>
                      <a:pt x="126666" y="79608"/>
                    </a:cubicBezTo>
                    <a:lnTo>
                      <a:pt x="206274" y="0"/>
                    </a:lnTo>
                    <a:cubicBezTo>
                      <a:pt x="241870" y="26909"/>
                      <a:pt x="264928" y="69624"/>
                      <a:pt x="264928" y="117711"/>
                    </a:cubicBezTo>
                    <a:cubicBezTo>
                      <a:pt x="264928" y="199245"/>
                      <a:pt x="198931" y="265242"/>
                      <a:pt x="117443" y="265242"/>
                    </a:cubicBezTo>
                    <a:cubicBezTo>
                      <a:pt x="69534" y="265242"/>
                      <a:pt x="26909" y="242407"/>
                      <a:pt x="0" y="206946"/>
                    </a:cubicBezTo>
                    <a:lnTo>
                      <a:pt x="77728" y="128905"/>
                    </a:lnTo>
                    <a:close/>
                  </a:path>
                </a:pathLst>
              </a:custGeom>
              <a:solidFill>
                <a:srgbClr val="06397C"/>
              </a:solidFill>
              <a:ln w="44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pic>
        <p:nvPicPr>
          <p:cNvPr id="68" name="圖片 67">
            <a:extLst>
              <a:ext uri="{FF2B5EF4-FFF2-40B4-BE49-F238E27FC236}">
                <a16:creationId xmlns:a16="http://schemas.microsoft.com/office/drawing/2014/main" id="{856D5166-3BCA-60F2-DBE7-1ACC447416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944" y="9757014"/>
            <a:ext cx="2178160" cy="4183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8069" y="-2040114"/>
            <a:ext cx="15757363" cy="1492328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1028700" y="9876137"/>
            <a:ext cx="16185445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578312" y="454762"/>
            <a:ext cx="9423919" cy="804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6000" dirty="0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協助企業運用AI行銷</a:t>
            </a:r>
            <a:endParaRPr lang="en-US" sz="6000" dirty="0">
              <a:solidFill>
                <a:srgbClr val="2E3A44"/>
              </a:solidFill>
              <a:latin typeface="可画甜心体"/>
              <a:ea typeface="可画甜心体"/>
              <a:cs typeface="可画甜心体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443397" y="757788"/>
            <a:ext cx="1464592" cy="1449146"/>
          </a:xfrm>
          <a:custGeom>
            <a:avLst/>
            <a:gdLst/>
            <a:ahLst/>
            <a:cxnLst/>
            <a:rect l="l" t="t" r="r" b="b"/>
            <a:pathLst>
              <a:path w="1758064" h="1758064">
                <a:moveTo>
                  <a:pt x="0" y="0"/>
                </a:moveTo>
                <a:lnTo>
                  <a:pt x="1758064" y="0"/>
                </a:lnTo>
                <a:lnTo>
                  <a:pt x="1758064" y="1758064"/>
                </a:lnTo>
                <a:lnTo>
                  <a:pt x="0" y="1758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6153054" y="1345823"/>
            <a:ext cx="10781481" cy="1278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zh-TW" altLang="en-US" sz="3600" dirty="0">
                <a:solidFill>
                  <a:srgbClr val="4E236E"/>
                </a:solidFill>
                <a:latin typeface="可画甜心体"/>
                <a:ea typeface="可画甜心体"/>
                <a:cs typeface="Arial"/>
                <a:sym typeface="可画甜心体"/>
              </a:rPr>
              <a:t>「</a:t>
            </a:r>
            <a:r>
              <a:rPr lang="en-US" sz="3600" dirty="0" err="1">
                <a:solidFill>
                  <a:srgbClr val="4E236E"/>
                </a:solidFill>
                <a:latin typeface="可画甜心体"/>
                <a:ea typeface="可画甜心体"/>
                <a:cs typeface="Arial"/>
                <a:sym typeface="可画甜心体"/>
              </a:rPr>
              <a:t>企業出資放大五倍</a:t>
            </a:r>
            <a:r>
              <a:rPr lang="en-US" sz="3600" dirty="0">
                <a:solidFill>
                  <a:srgbClr val="4E236E"/>
                </a:solidFill>
                <a:latin typeface="可画甜心体"/>
                <a:ea typeface="可画甜心体"/>
                <a:cs typeface="Arial"/>
                <a:sym typeface="可画甜心体"/>
              </a:rPr>
              <a:t>」</a:t>
            </a:r>
            <a:r>
              <a:rPr lang="zh-TW" altLang="en-US" sz="3600" dirty="0">
                <a:solidFill>
                  <a:srgbClr val="4E236E"/>
                </a:solidFill>
                <a:latin typeface="可画甜心体"/>
                <a:ea typeface="可画甜心体"/>
                <a:cs typeface="Arial"/>
                <a:sym typeface="可画甜心体"/>
              </a:rPr>
              <a:t>行銷支持</a:t>
            </a:r>
            <a:endParaRPr lang="en-US" altLang="zh-TW" sz="3600" dirty="0">
              <a:solidFill>
                <a:srgbClr val="4E236E"/>
              </a:solidFill>
              <a:latin typeface="可画甜心体"/>
              <a:ea typeface="可画甜心体"/>
              <a:cs typeface="Arial"/>
            </a:endParaRPr>
          </a:p>
          <a:p>
            <a:pPr>
              <a:lnSpc>
                <a:spcPts val="5040"/>
              </a:lnSpc>
              <a:spcBef>
                <a:spcPct val="0"/>
              </a:spcBef>
            </a:pPr>
            <a:r>
              <a:rPr lang="zh-TW" altLang="en-US" sz="3600" dirty="0">
                <a:solidFill>
                  <a:srgbClr val="4E236E"/>
                </a:solidFill>
                <a:latin typeface="可画甜心体"/>
                <a:ea typeface="可画甜心体"/>
                <a:cs typeface="Arial"/>
                <a:sym typeface="可画甜心体"/>
              </a:rPr>
              <a:t> 最低成本</a:t>
            </a:r>
            <a:r>
              <a:rPr lang="en-US" sz="3600" dirty="0">
                <a:solidFill>
                  <a:srgbClr val="4E236E"/>
                </a:solidFill>
                <a:latin typeface="可画甜心体"/>
                <a:ea typeface="可画甜心体"/>
                <a:cs typeface="Arial"/>
                <a:sym typeface="可画甜心体"/>
              </a:rPr>
              <a:t>，</a:t>
            </a:r>
            <a:r>
              <a:rPr lang="zh-TW" altLang="en-US" sz="3600" dirty="0">
                <a:solidFill>
                  <a:srgbClr val="4E236E"/>
                </a:solidFill>
                <a:latin typeface="可画甜心体"/>
                <a:ea typeface="可画甜心体"/>
                <a:cs typeface="Arial"/>
                <a:sym typeface="可画甜心体"/>
              </a:rPr>
              <a:t>爭取國際買主採購商機！</a:t>
            </a:r>
            <a:endParaRPr lang="zh-TW" dirty="0">
              <a:ea typeface="新細明體"/>
              <a:cs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50028" y="8712614"/>
            <a:ext cx="991630" cy="1048780"/>
          </a:xfrm>
          <a:custGeom>
            <a:avLst/>
            <a:gdLst/>
            <a:ahLst/>
            <a:cxnLst/>
            <a:rect l="l" t="t" r="r" b="b"/>
            <a:pathLst>
              <a:path w="1293598" h="1293598">
                <a:moveTo>
                  <a:pt x="0" y="0"/>
                </a:moveTo>
                <a:lnTo>
                  <a:pt x="1293598" y="0"/>
                </a:lnTo>
                <a:lnTo>
                  <a:pt x="1293598" y="1293598"/>
                </a:lnTo>
                <a:lnTo>
                  <a:pt x="0" y="1293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348245" y="9137627"/>
            <a:ext cx="10410571" cy="625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2E3A44"/>
                </a:solidFill>
                <a:latin typeface="可画甜心体"/>
                <a:ea typeface="可画甜心体"/>
                <a:cs typeface="Calibri"/>
                <a:sym typeface="可画甜心体"/>
              </a:rPr>
              <a:t>0800-506-688 | </a:t>
            </a:r>
            <a:r>
              <a:rPr lang="en-US" sz="380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aitech@taiwantrade.com.tw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7" name="TextBox 25">
            <a:extLst>
              <a:ext uri="{FF2B5EF4-FFF2-40B4-BE49-F238E27FC236}">
                <a16:creationId xmlns:a16="http://schemas.microsoft.com/office/drawing/2014/main" id="{CF7FF0C9-CEA4-0AE0-547F-8AA8AF733BF5}"/>
              </a:ext>
            </a:extLst>
          </p:cNvPr>
          <p:cNvSpPr txBox="1"/>
          <p:nvPr/>
        </p:nvSpPr>
        <p:spPr>
          <a:xfrm>
            <a:off x="237936" y="-2819"/>
            <a:ext cx="3362933" cy="1062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數位</a:t>
            </a:r>
            <a:r>
              <a:rPr lang="zh-TW" altLang="en-US" sz="6999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搶單</a:t>
            </a:r>
            <a:endParaRPr lang="en-US" sz="6999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pic>
        <p:nvPicPr>
          <p:cNvPr id="6" name="圖片 5" descr="一張含有 樣式, 設計, 像素 的圖片&#10;&#10;AI 產生的內容可能不正確。">
            <a:extLst>
              <a:ext uri="{FF2B5EF4-FFF2-40B4-BE49-F238E27FC236}">
                <a16:creationId xmlns:a16="http://schemas.microsoft.com/office/drawing/2014/main" id="{63BF0B1F-2109-3863-D883-247056762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50" y="4529139"/>
            <a:ext cx="2185987" cy="2157412"/>
          </a:xfrm>
          <a:prstGeom prst="rect">
            <a:avLst/>
          </a:prstGeom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53017654-FA5C-96A9-BC2D-825B9673A942}"/>
              </a:ext>
            </a:extLst>
          </p:cNvPr>
          <p:cNvSpPr txBox="1"/>
          <p:nvPr/>
        </p:nvSpPr>
        <p:spPr>
          <a:xfrm>
            <a:off x="1265541" y="3928850"/>
            <a:ext cx="1646436" cy="562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3600" err="1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線上申請</a:t>
            </a:r>
            <a:endParaRPr lang="en-US" sz="320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7F7F2E22-0FAF-F0AF-6CDB-D6FF25821C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1027" y="3048328"/>
            <a:ext cx="14338954" cy="566513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494745" y="-1569959"/>
            <a:ext cx="3517329" cy="351732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4572440" y="-1089892"/>
            <a:ext cx="13341342" cy="1334134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E4F1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1139505" y="10098293"/>
            <a:ext cx="16185445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7555478" y="9069138"/>
            <a:ext cx="1586288" cy="158628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7374704" y="237368"/>
            <a:ext cx="1284858" cy="1254836"/>
          </a:xfrm>
          <a:custGeom>
            <a:avLst/>
            <a:gdLst/>
            <a:ahLst/>
            <a:cxnLst/>
            <a:rect l="l" t="t" r="r" b="b"/>
            <a:pathLst>
              <a:path w="1758064" h="1758064">
                <a:moveTo>
                  <a:pt x="0" y="0"/>
                </a:moveTo>
                <a:lnTo>
                  <a:pt x="1758064" y="0"/>
                </a:lnTo>
                <a:lnTo>
                  <a:pt x="1758064" y="1758064"/>
                </a:lnTo>
                <a:lnTo>
                  <a:pt x="0" y="1758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13"/>
          <p:cNvSpPr/>
          <p:nvPr/>
        </p:nvSpPr>
        <p:spPr>
          <a:xfrm>
            <a:off x="3722522" y="8608288"/>
            <a:ext cx="1020223" cy="1070413"/>
          </a:xfrm>
          <a:custGeom>
            <a:avLst/>
            <a:gdLst/>
            <a:ahLst/>
            <a:cxnLst/>
            <a:rect l="l" t="t" r="r" b="b"/>
            <a:pathLst>
              <a:path w="1293598" h="1293598">
                <a:moveTo>
                  <a:pt x="0" y="0"/>
                </a:moveTo>
                <a:lnTo>
                  <a:pt x="1293598" y="0"/>
                </a:lnTo>
                <a:lnTo>
                  <a:pt x="1293598" y="1293598"/>
                </a:lnTo>
                <a:lnTo>
                  <a:pt x="0" y="1293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302038" y="7834534"/>
            <a:ext cx="1855493" cy="1571870"/>
          </a:xfrm>
          <a:custGeom>
            <a:avLst/>
            <a:gdLst/>
            <a:ahLst/>
            <a:cxnLst/>
            <a:rect l="l" t="t" r="r" b="b"/>
            <a:pathLst>
              <a:path w="2210280" h="2069198">
                <a:moveTo>
                  <a:pt x="0" y="0"/>
                </a:moveTo>
                <a:lnTo>
                  <a:pt x="2210280" y="0"/>
                </a:lnTo>
                <a:lnTo>
                  <a:pt x="2210280" y="2069198"/>
                </a:lnTo>
                <a:lnTo>
                  <a:pt x="0" y="20691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8584329" y="462034"/>
            <a:ext cx="5635163" cy="791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err="1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應用AI</a:t>
            </a:r>
            <a:r>
              <a:rPr lang="zh-TW" altLang="en-US" sz="5199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爭取海外</a:t>
            </a:r>
            <a:r>
              <a:rPr lang="en-US" sz="5199" err="1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商機</a:t>
            </a:r>
            <a:endParaRPr lang="en-US" sz="5199">
              <a:solidFill>
                <a:srgbClr val="000000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932658" y="8354941"/>
            <a:ext cx="7672487" cy="147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02-2725-5200 分機1184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IndustryMarketingTeam@taitra.org.tw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50342" y="9416187"/>
            <a:ext cx="1646436" cy="562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3600" err="1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線上申請</a:t>
            </a:r>
            <a:endParaRPr lang="en-US" sz="320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888A41A2-A358-FFEB-A637-69AA2A7E053D}"/>
              </a:ext>
            </a:extLst>
          </p:cNvPr>
          <p:cNvSpPr txBox="1"/>
          <p:nvPr/>
        </p:nvSpPr>
        <p:spPr>
          <a:xfrm>
            <a:off x="2204650" y="503557"/>
            <a:ext cx="3362933" cy="1062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數位</a:t>
            </a:r>
            <a:r>
              <a:rPr lang="zh-TW" altLang="en-US" sz="6999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搶單</a:t>
            </a:r>
            <a:endParaRPr lang="en-US" sz="6999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43031C-F784-0352-3B95-29B57FF19DC7}"/>
              </a:ext>
            </a:extLst>
          </p:cNvPr>
          <p:cNvSpPr txBox="1"/>
          <p:nvPr/>
        </p:nvSpPr>
        <p:spPr>
          <a:xfrm>
            <a:off x="12257489" y="1428036"/>
            <a:ext cx="5627570" cy="9716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79"/>
              </a:lnSpc>
            </a:pPr>
            <a:r>
              <a:rPr lang="en-US" sz="3600" dirty="0" err="1">
                <a:solidFill>
                  <a:srgbClr val="4E236E"/>
                </a:solidFill>
                <a:latin typeface="Microsoft YaHei"/>
                <a:ea typeface="可画甜心体"/>
                <a:cs typeface="可画甜心体"/>
                <a:sym typeface="可画甜心体"/>
              </a:rPr>
              <a:t>申請資格</a:t>
            </a:r>
            <a:endParaRPr lang="en-US" sz="2400" dirty="0">
              <a:solidFill>
                <a:srgbClr val="4E236E"/>
              </a:solidFill>
              <a:latin typeface="Microsoft YaHei"/>
              <a:ea typeface="可画甜心体"/>
              <a:cs typeface="可画甜心体"/>
            </a:endParaRPr>
          </a:p>
          <a:p>
            <a:pPr marL="342900" lvl="0" indent="-342900">
              <a:buFont typeface="Arial"/>
              <a:buChar char="•"/>
            </a:pP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已依出進口廠商登記辦法之規定辦妥出進口廠商登記。</a:t>
            </a:r>
          </a:p>
          <a:p>
            <a:pPr marL="342900" indent="-342900" algn="just">
              <a:buFont typeface="Arial"/>
              <a:buChar char="•"/>
            </a:pP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申請日前</a:t>
            </a:r>
            <a:r>
              <a:rPr lang="en-US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1</a:t>
            </a: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年內未受停止輸出、輸入或輸出入貨品處分者。</a:t>
            </a:r>
            <a:endParaRPr lang="en-US" sz="3200" dirty="0">
              <a:solidFill>
                <a:srgbClr val="000000"/>
              </a:solidFill>
              <a:latin typeface="可画甜心体"/>
              <a:ea typeface="可画甜心体"/>
            </a:endParaRPr>
          </a:p>
          <a:p>
            <a:pPr marL="342900" indent="-342900">
              <a:buFont typeface="Arial"/>
              <a:buChar char="•"/>
            </a:pP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申請日前</a:t>
            </a:r>
            <a:r>
              <a:rPr lang="en-US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3</a:t>
            </a: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年內具出進口實績之企業</a:t>
            </a:r>
          </a:p>
          <a:p>
            <a:pPr marL="342900" lvl="0" indent="-342900">
              <a:buFont typeface="Arial"/>
              <a:buChar char="•"/>
            </a:pP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企業之資本組成不得含陸資</a:t>
            </a:r>
          </a:p>
          <a:p>
            <a:pPr marL="342900" lvl="0" indent="-342900">
              <a:buFont typeface="Arial"/>
              <a:buChar char="•"/>
            </a:pP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參與此方案企業所使用之英文官方網站須具備以下三者條件</a:t>
            </a:r>
            <a:r>
              <a:rPr lang="en-US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: </a:t>
            </a:r>
            <a:endParaRPr lang="zh-TW" altLang="zh-TW" sz="3200" dirty="0">
              <a:solidFill>
                <a:srgbClr val="000000"/>
              </a:solidFill>
              <a:latin typeface="可画甜心体"/>
              <a:ea typeface="可画甜心体"/>
            </a:endParaRPr>
          </a:p>
          <a:p>
            <a:pPr marL="914400" lvl="1" indent="-457200">
              <a:buAutoNum type="arabicPeriod"/>
            </a:pP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須為獨立英文官方網站，非使用自動翻譯工具。 </a:t>
            </a:r>
          </a:p>
          <a:p>
            <a:pPr marL="914400" lvl="1" indent="-457200">
              <a:buAutoNum type="arabicPeriod"/>
            </a:pP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擁有專屬網域名稱，非第三方平台頁面</a:t>
            </a:r>
            <a:r>
              <a:rPr lang="en-US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  (</a:t>
            </a: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如</a:t>
            </a:r>
            <a:r>
              <a:rPr lang="en-US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SHOPLINE/CYBERBIZ)</a:t>
            </a: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。 </a:t>
            </a:r>
          </a:p>
          <a:p>
            <a:pPr marL="914400" lvl="1" indent="-457200">
              <a:buAutoNum type="arabicPeriod"/>
            </a:pPr>
            <a:r>
              <a:rPr lang="zh-TW" altLang="zh-TW" sz="3200" dirty="0">
                <a:solidFill>
                  <a:srgbClr val="000000"/>
                </a:solidFill>
                <a:latin typeface="可画甜心体"/>
                <a:ea typeface="可画甜心体"/>
              </a:rPr>
              <a:t>企業本身需具有官方網站後台程式碼編輯權限。</a:t>
            </a:r>
          </a:p>
          <a:p>
            <a:pPr algn="just"/>
            <a:endParaRPr lang="en-US" altLang="zh-TW" b="1" dirty="0">
              <a:latin typeface="Microsoft JhengHei"/>
              <a:ea typeface="Microsoft JhengHei"/>
            </a:endParaRPr>
          </a:p>
          <a:p>
            <a:pPr algn="just">
              <a:lnSpc>
                <a:spcPts val="4200"/>
              </a:lnSpc>
            </a:pPr>
            <a:endParaRPr lang="en-US" sz="2400" dirty="0">
              <a:solidFill>
                <a:srgbClr val="2E3A44"/>
              </a:solidFill>
              <a:latin typeface="可画甜心体"/>
              <a:ea typeface="可画甜心体"/>
              <a:cs typeface="可画甜心体"/>
            </a:endParaRPr>
          </a:p>
          <a:p>
            <a:pPr algn="just">
              <a:lnSpc>
                <a:spcPts val="4200"/>
              </a:lnSpc>
            </a:pPr>
            <a:endParaRPr lang="en-US" sz="2400" dirty="0">
              <a:solidFill>
                <a:srgbClr val="2E3A44"/>
              </a:solidFill>
              <a:latin typeface="可画甜心体"/>
              <a:ea typeface="可画甜心体"/>
              <a:cs typeface="可画甜心体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A524740-3F47-FB52-8DA9-F008184AD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2050" y="1961213"/>
            <a:ext cx="5658787" cy="5658787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85C2F631-31A5-7F1C-A834-40ADE6292C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88" y="1961213"/>
            <a:ext cx="5618210" cy="56182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1965" y="-2876710"/>
            <a:ext cx="16040420" cy="1604042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076091" y="710993"/>
            <a:ext cx="2513081" cy="251308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-1981200" y="1333500"/>
            <a:ext cx="7733905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1325758" y="9827535"/>
            <a:ext cx="7770392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605498" y="6216957"/>
            <a:ext cx="1586288" cy="158628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148109" y="1407858"/>
            <a:ext cx="1758064" cy="1758064"/>
          </a:xfrm>
          <a:custGeom>
            <a:avLst/>
            <a:gdLst/>
            <a:ahLst/>
            <a:cxnLst/>
            <a:rect l="l" t="t" r="r" b="b"/>
            <a:pathLst>
              <a:path w="1758064" h="1758064">
                <a:moveTo>
                  <a:pt x="0" y="0"/>
                </a:moveTo>
                <a:lnTo>
                  <a:pt x="1758064" y="0"/>
                </a:lnTo>
                <a:lnTo>
                  <a:pt x="1758064" y="1758064"/>
                </a:lnTo>
                <a:lnTo>
                  <a:pt x="0" y="1758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5118854" y="1767509"/>
            <a:ext cx="5168146" cy="791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zh-TW" altLang="en-US" sz="5199">
                <a:solidFill>
                  <a:srgbClr val="000000"/>
                </a:solidFill>
                <a:latin typeface="可画甜心体"/>
                <a:ea typeface="可画甜心体"/>
                <a:sym typeface="可畫酷黑-繁"/>
              </a:rPr>
              <a:t>國際經貿情勢分析</a:t>
            </a:r>
            <a:endParaRPr lang="en-US" sz="5199">
              <a:solidFill>
                <a:srgbClr val="000000"/>
              </a:solidFill>
              <a:latin typeface="可画甜心体"/>
              <a:ea typeface="可画甜心体"/>
              <a:sym typeface="可画甜心体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1782493" y="8401616"/>
            <a:ext cx="1293598" cy="1293598"/>
          </a:xfrm>
          <a:custGeom>
            <a:avLst/>
            <a:gdLst/>
            <a:ahLst/>
            <a:cxnLst/>
            <a:rect l="l" t="t" r="r" b="b"/>
            <a:pathLst>
              <a:path w="1293598" h="1293598">
                <a:moveTo>
                  <a:pt x="0" y="0"/>
                </a:moveTo>
                <a:lnTo>
                  <a:pt x="1293598" y="0"/>
                </a:lnTo>
                <a:lnTo>
                  <a:pt x="1293598" y="1293598"/>
                </a:lnTo>
                <a:lnTo>
                  <a:pt x="0" y="1293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5">
            <a:extLst>
              <a:ext uri="{FF2B5EF4-FFF2-40B4-BE49-F238E27FC236}">
                <a16:creationId xmlns:a16="http://schemas.microsoft.com/office/drawing/2014/main" id="{638B5A8E-D11E-B868-EEEB-96730360789A}"/>
              </a:ext>
            </a:extLst>
          </p:cNvPr>
          <p:cNvSpPr txBox="1"/>
          <p:nvPr/>
        </p:nvSpPr>
        <p:spPr>
          <a:xfrm>
            <a:off x="237936" y="-2819"/>
            <a:ext cx="3362933" cy="1062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數位</a:t>
            </a:r>
            <a:r>
              <a:rPr lang="zh-TW" altLang="en-US" sz="6999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搶單</a:t>
            </a:r>
            <a:endParaRPr lang="en-US" sz="6999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4A4D566C-217B-C7A5-E875-7A96FB23793E}"/>
              </a:ext>
            </a:extLst>
          </p:cNvPr>
          <p:cNvSpPr txBox="1"/>
          <p:nvPr/>
        </p:nvSpPr>
        <p:spPr>
          <a:xfrm>
            <a:off x="4229309" y="3367430"/>
            <a:ext cx="12372121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zh-TW" altLang="en-US" sz="3600" dirty="0">
                <a:solidFill>
                  <a:srgbClr val="000000"/>
                </a:solidFill>
                <a:latin typeface="可画甜心体"/>
                <a:ea typeface="可画甜心体"/>
                <a:sym typeface="可画甜心体"/>
              </a:rPr>
              <a:t>因應全球政經變動與供應鏈重組，以</a:t>
            </a:r>
            <a:r>
              <a:rPr lang="zh-TW" altLang="en-US" sz="3600" dirty="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市場</a:t>
            </a:r>
            <a:r>
              <a:rPr lang="en-US" altLang="zh-TW" sz="3600" dirty="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✖</a:t>
            </a:r>
            <a:r>
              <a:rPr lang="zh-TW" altLang="en-US" sz="3600" dirty="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產業</a:t>
            </a:r>
            <a:r>
              <a:rPr lang="zh-TW" altLang="en-US" sz="3600" dirty="0">
                <a:solidFill>
                  <a:srgbClr val="000000"/>
                </a:solidFill>
                <a:latin typeface="可画甜心体"/>
                <a:ea typeface="可画甜心体"/>
                <a:sym typeface="可画甜心体"/>
              </a:rPr>
              <a:t>的交叉維度觀測國際經貿情勢，掌握關鍵議題，並提出產業出口機會與市場切入建議，協助受影響產業業者縮短資訊落差、掌握全球市場與產業發展脈動、及強化國際競爭力。</a:t>
            </a:r>
            <a:endParaRPr lang="zh-TW" altLang="en-US" sz="3600" dirty="0">
              <a:ea typeface="新細明體"/>
              <a:cs typeface="Calibri"/>
            </a:endParaRP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5F3E4D91-5CE5-6F21-68C7-B49C8B9ACC6E}"/>
              </a:ext>
            </a:extLst>
          </p:cNvPr>
          <p:cNvSpPr txBox="1"/>
          <p:nvPr/>
        </p:nvSpPr>
        <p:spPr>
          <a:xfrm>
            <a:off x="13311692" y="8417434"/>
            <a:ext cx="4419720" cy="1744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3800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02-2725-5200</a:t>
            </a:r>
            <a:endParaRPr lang="zh-TW" altLang="en-US"/>
          </a:p>
          <a:p>
            <a:r>
              <a:rPr lang="en-US" altLang="zh-TW" sz="3800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insight</a:t>
            </a:r>
            <a:r>
              <a:rPr lang="en-US" sz="3800">
                <a:solidFill>
                  <a:srgbClr val="000000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@taitra.org.tw</a:t>
            </a:r>
            <a:endParaRPr lang="en-US">
              <a:sym typeface="可画甜心体"/>
            </a:endParaRPr>
          </a:p>
          <a:p>
            <a:pPr algn="l">
              <a:lnSpc>
                <a:spcPts val="5320"/>
              </a:lnSpc>
            </a:pPr>
            <a:endParaRPr lang="en-US" sz="3800">
              <a:solidFill>
                <a:srgbClr val="000000"/>
              </a:solidFill>
              <a:latin typeface="可画甜心体"/>
              <a:ea typeface="可画甜心体"/>
              <a:cs typeface="可画甜心体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1579D62E-A46D-779C-8C25-638BE597EA5F}"/>
              </a:ext>
            </a:extLst>
          </p:cNvPr>
          <p:cNvSpPr txBox="1"/>
          <p:nvPr/>
        </p:nvSpPr>
        <p:spPr>
          <a:xfrm>
            <a:off x="3464514" y="5952986"/>
            <a:ext cx="12372121" cy="4062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zh-TW" sz="380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市場</a:t>
            </a:r>
            <a:r>
              <a:rPr lang="zh-TW" altLang="en-US" sz="380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研析報告：</a:t>
            </a:r>
            <a:endParaRPr lang="zh-TW" altLang="en-US">
              <a:sym typeface="可画甜心体"/>
            </a:endParaRPr>
          </a:p>
          <a:p>
            <a:pPr marL="1485900" lvl="2" indent="-571500">
              <a:buFont typeface="Wingdings"/>
              <a:buChar char="v"/>
            </a:pPr>
            <a:r>
              <a:rPr lang="zh-TW" sz="380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機械產業</a:t>
            </a:r>
            <a:endParaRPr lang="zh-TW" sz="3800">
              <a:solidFill>
                <a:srgbClr val="4E236E"/>
              </a:solidFill>
              <a:cs typeface="Calibri"/>
            </a:endParaRPr>
          </a:p>
          <a:p>
            <a:pPr marL="1485900" lvl="2" indent="-571500">
              <a:buFont typeface="Wingdings"/>
              <a:buChar char="v"/>
            </a:pPr>
            <a:r>
              <a:rPr lang="zh-TW" sz="380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塑膠製品</a:t>
            </a:r>
            <a:endParaRPr lang="zh-TW">
              <a:cs typeface="Calibri"/>
            </a:endParaRPr>
          </a:p>
          <a:p>
            <a:pPr marL="1485900" lvl="2" indent="-571500">
              <a:buFont typeface="Wingdings"/>
              <a:buChar char="v"/>
            </a:pPr>
            <a:r>
              <a:rPr lang="zh-TW" sz="380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水五金/扣件/手工具</a:t>
            </a:r>
            <a:endParaRPr lang="zh-TW">
              <a:cs typeface="Calibri"/>
            </a:endParaRPr>
          </a:p>
          <a:p>
            <a:r>
              <a:rPr lang="zh-TW" sz="380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資訊提供平台：全球市場脈動雷達網</a:t>
            </a:r>
            <a:br>
              <a:rPr lang="zh-TW" sz="380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</a:br>
            <a:r>
              <a:rPr lang="zh-TW" sz="380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                           https://ibi.taitra.org.tw/</a:t>
            </a:r>
            <a:endParaRPr lang="zh-TW">
              <a:sym typeface="可画甜心体"/>
            </a:endParaRPr>
          </a:p>
          <a:p>
            <a:pPr algn="just"/>
            <a:endParaRPr lang="zh-TW" altLang="en-US" sz="3600">
              <a:latin typeface="可画甜心体"/>
              <a:ea typeface="可画甜心体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BF02A62-5C88-445A-DCB2-3DC328048DAE}"/>
              </a:ext>
            </a:extLst>
          </p:cNvPr>
          <p:cNvGrpSpPr/>
          <p:nvPr/>
        </p:nvGrpSpPr>
        <p:grpSpPr>
          <a:xfrm>
            <a:off x="15442612" y="394769"/>
            <a:ext cx="6880458" cy="6880458"/>
            <a:chOff x="0" y="0"/>
            <a:chExt cx="812800" cy="8128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C48CA41-1C42-8538-4A53-8DCC387647B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1DF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FCB5719-B103-F2F5-4D47-865D3EF3FF9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676183CE-9B20-FC4C-5F78-B8732E8E6CB3}"/>
              </a:ext>
            </a:extLst>
          </p:cNvPr>
          <p:cNvGrpSpPr/>
          <p:nvPr/>
        </p:nvGrpSpPr>
        <p:grpSpPr>
          <a:xfrm>
            <a:off x="-1523108" y="2540483"/>
            <a:ext cx="3517329" cy="3517329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120997F-18F2-A372-E4B6-0D410C506CF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7A24F3D-2D67-5118-2C5B-32D73992C96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AutoShape 8">
            <a:extLst>
              <a:ext uri="{FF2B5EF4-FFF2-40B4-BE49-F238E27FC236}">
                <a16:creationId xmlns:a16="http://schemas.microsoft.com/office/drawing/2014/main" id="{75B3B934-82A1-6AAD-0E3D-EB6ED0726591}"/>
              </a:ext>
            </a:extLst>
          </p:cNvPr>
          <p:cNvSpPr/>
          <p:nvPr/>
        </p:nvSpPr>
        <p:spPr>
          <a:xfrm>
            <a:off x="1073855" y="10019726"/>
            <a:ext cx="16185445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AF95ED62-73AB-26D2-4D49-CB437F030090}"/>
              </a:ext>
            </a:extLst>
          </p:cNvPr>
          <p:cNvGrpSpPr/>
          <p:nvPr/>
        </p:nvGrpSpPr>
        <p:grpSpPr>
          <a:xfrm>
            <a:off x="-557588" y="7275227"/>
            <a:ext cx="1586288" cy="1586288"/>
            <a:chOff x="0" y="0"/>
            <a:chExt cx="812800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B5A6192-84B6-9149-5BA7-3DD4B7A94BF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272E6E8B-86E6-227F-EF55-6C3FD78158E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BF5FA5CD-8552-E7D8-7F9A-2219BE0F9E5E}"/>
              </a:ext>
            </a:extLst>
          </p:cNvPr>
          <p:cNvSpPr/>
          <p:nvPr/>
        </p:nvSpPr>
        <p:spPr>
          <a:xfrm>
            <a:off x="4279714" y="149668"/>
            <a:ext cx="1758064" cy="1758064"/>
          </a:xfrm>
          <a:custGeom>
            <a:avLst/>
            <a:gdLst/>
            <a:ahLst/>
            <a:cxnLst/>
            <a:rect l="l" t="t" r="r" b="b"/>
            <a:pathLst>
              <a:path w="1758064" h="1758064">
                <a:moveTo>
                  <a:pt x="0" y="0"/>
                </a:moveTo>
                <a:lnTo>
                  <a:pt x="1758064" y="0"/>
                </a:lnTo>
                <a:lnTo>
                  <a:pt x="1758064" y="1758064"/>
                </a:lnTo>
                <a:lnTo>
                  <a:pt x="0" y="1758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96149C95-621F-D8CB-36B3-918DCD181954}"/>
              </a:ext>
            </a:extLst>
          </p:cNvPr>
          <p:cNvSpPr txBox="1"/>
          <p:nvPr/>
        </p:nvSpPr>
        <p:spPr>
          <a:xfrm>
            <a:off x="2639264" y="3285411"/>
            <a:ext cx="14196697" cy="5332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•</a:t>
            </a:r>
            <a:r>
              <a:rPr lang="en-US" sz="3800" dirty="0" err="1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投資規劃服務：</a:t>
            </a:r>
            <a:r>
              <a:rPr lang="en-US" sz="3800" dirty="0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提供投資前期之法令、稅務、人力、土地、營運環境等一站式諮詢</a:t>
            </a:r>
            <a:r>
              <a: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。</a:t>
            </a:r>
          </a:p>
          <a:p>
            <a:pPr algn="l">
              <a:lnSpc>
                <a:spcPts val="5320"/>
              </a:lnSpc>
            </a:pPr>
            <a:r>
              <a: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•</a:t>
            </a:r>
            <a:r>
              <a:rPr lang="en-US" sz="3800" dirty="0" err="1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設立暨落地支援諮詢：</a:t>
            </a:r>
            <a:r>
              <a:rPr lang="en-US" sz="3800" dirty="0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提供企業關於選址建議、辦理公司或工廠設立流程、簽證、公司登記等落地計畫相關疑問</a:t>
            </a:r>
            <a:r>
              <a: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。</a:t>
            </a:r>
          </a:p>
          <a:p>
            <a:pPr algn="l">
              <a:lnSpc>
                <a:spcPts val="5320"/>
              </a:lnSpc>
            </a:pPr>
            <a:r>
              <a: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•</a:t>
            </a:r>
            <a:r>
              <a:rPr lang="en-US" sz="3800" dirty="0" err="1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產業合作與供應鏈媒合</a:t>
            </a:r>
            <a:r>
              <a:rPr lang="en-US" sz="3800" dirty="0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：鏈結當地政府、工商協會等資源</a:t>
            </a:r>
            <a:r>
              <a: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。</a:t>
            </a:r>
          </a:p>
          <a:p>
            <a:pPr algn="l">
              <a:lnSpc>
                <a:spcPts val="5320"/>
              </a:lnSpc>
            </a:pPr>
            <a:r>
              <a: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•</a:t>
            </a:r>
            <a:r>
              <a:rPr lang="en-US" sz="3800" dirty="0" err="1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技術與研發交流：</a:t>
            </a:r>
            <a:r>
              <a:rPr lang="en-US" sz="3800" dirty="0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促進雙邊產學研合作、共同研發、技術交流</a:t>
            </a:r>
            <a:r>
              <a: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。</a:t>
            </a:r>
          </a:p>
          <a:p>
            <a:pPr algn="l">
              <a:lnSpc>
                <a:spcPts val="5320"/>
              </a:lnSpc>
            </a:pPr>
            <a:r>
              <a: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•</a:t>
            </a:r>
            <a:r>
              <a:rPr lang="en-US" sz="3800" dirty="0" err="1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貿易拓展與商機對接</a:t>
            </a:r>
            <a:r>
              <a:rPr lang="en-US" sz="3800" dirty="0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：協助企業開拓市場、尋找代理商與通路</a:t>
            </a:r>
            <a:r>
              <a: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。</a:t>
            </a:r>
          </a:p>
          <a:p>
            <a:pPr algn="l">
              <a:lnSpc>
                <a:spcPts val="5320"/>
              </a:lnSpc>
            </a:pPr>
            <a:endParaRPr lang="en-US" sz="3800" dirty="0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3EB21316-9050-C425-5A8C-5B139A266839}"/>
              </a:ext>
            </a:extLst>
          </p:cNvPr>
          <p:cNvSpPr txBox="1"/>
          <p:nvPr/>
        </p:nvSpPr>
        <p:spPr>
          <a:xfrm>
            <a:off x="6272037" y="395502"/>
            <a:ext cx="8254306" cy="179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zh-TW" altLang="en-US" sz="5199" dirty="0">
                <a:solidFill>
                  <a:srgbClr val="2E3A44"/>
                </a:solidFill>
                <a:latin typeface="可畫酷黑-繁"/>
                <a:ea typeface="可畫酷黑-繁"/>
                <a:sym typeface="可畫酷黑-繁"/>
              </a:rPr>
              <a:t>設立及營運臺灣貿易投資中心</a:t>
            </a:r>
            <a:endParaRPr lang="en-US" altLang="zh-TW" sz="5199" dirty="0">
              <a:solidFill>
                <a:srgbClr val="2E3A44"/>
              </a:solidFill>
              <a:latin typeface="可畫酷黑-繁"/>
              <a:ea typeface="可畫酷黑-繁"/>
              <a:sym typeface="可畫酷黑-繁"/>
            </a:endParaRPr>
          </a:p>
          <a:p>
            <a:pPr algn="l">
              <a:lnSpc>
                <a:spcPts val="7279"/>
              </a:lnSpc>
            </a:pPr>
            <a:endParaRPr lang="en-US" sz="5199" dirty="0">
              <a:solidFill>
                <a:srgbClr val="2E3A44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8FEB66E6-B921-07BF-F181-C6713B47A9E0}"/>
              </a:ext>
            </a:extLst>
          </p:cNvPr>
          <p:cNvSpPr/>
          <p:nvPr/>
        </p:nvSpPr>
        <p:spPr>
          <a:xfrm>
            <a:off x="10489524" y="8650707"/>
            <a:ext cx="1293598" cy="1293598"/>
          </a:xfrm>
          <a:custGeom>
            <a:avLst/>
            <a:gdLst/>
            <a:ahLst/>
            <a:cxnLst/>
            <a:rect l="l" t="t" r="r" b="b"/>
            <a:pathLst>
              <a:path w="1293598" h="1293598">
                <a:moveTo>
                  <a:pt x="0" y="0"/>
                </a:moveTo>
                <a:lnTo>
                  <a:pt x="1293598" y="0"/>
                </a:lnTo>
                <a:lnTo>
                  <a:pt x="1293598" y="1293598"/>
                </a:lnTo>
                <a:lnTo>
                  <a:pt x="0" y="1293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B097514C-FED0-A569-48B2-8E0BD421C0ED}"/>
              </a:ext>
            </a:extLst>
          </p:cNvPr>
          <p:cNvSpPr txBox="1"/>
          <p:nvPr/>
        </p:nvSpPr>
        <p:spPr>
          <a:xfrm>
            <a:off x="11941269" y="8670315"/>
            <a:ext cx="6118131" cy="1305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02-2725-5200#1842</a:t>
            </a:r>
          </a:p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2E3A44"/>
                </a:solidFill>
                <a:latin typeface="可画甜心体"/>
                <a:ea typeface="可画甜心体"/>
                <a:cs typeface="+mn-lt"/>
                <a:sym typeface="可画甜心体"/>
                <a:hlinkClick r:id="rId4"/>
              </a:rPr>
              <a:t>investcenter@taitra.org.tw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+mn-lt"/>
              <a:hlinkClick r:id="rId4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CA0654F0-0FB6-0C52-4480-A6B6CBFE7B8D}"/>
              </a:ext>
            </a:extLst>
          </p:cNvPr>
          <p:cNvSpPr txBox="1"/>
          <p:nvPr/>
        </p:nvSpPr>
        <p:spPr>
          <a:xfrm>
            <a:off x="237936" y="-2819"/>
            <a:ext cx="3396735" cy="3575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zh-TW" altLang="en-US" sz="6999" dirty="0">
                <a:solidFill>
                  <a:srgbClr val="2E3A44"/>
                </a:solidFill>
                <a:latin typeface="可画甜心体"/>
                <a:ea typeface="可画甜心体"/>
              </a:rPr>
              <a:t>提升海外據點服務</a:t>
            </a:r>
            <a:endParaRPr lang="en-US" altLang="zh-TW" sz="6999" dirty="0">
              <a:solidFill>
                <a:srgbClr val="2E3A44"/>
              </a:solidFill>
              <a:latin typeface="可画甜心体"/>
              <a:ea typeface="可画甜心体"/>
              <a:sym typeface="可畫酷黑-繁"/>
            </a:endParaRPr>
          </a:p>
          <a:p>
            <a:pPr algn="ctr">
              <a:lnSpc>
                <a:spcPts val="9799"/>
              </a:lnSpc>
              <a:spcBef>
                <a:spcPct val="0"/>
              </a:spcBef>
            </a:pPr>
            <a:endParaRPr lang="en-US" sz="6999" dirty="0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541B7DF4-697B-AE43-6C03-82DC442A5DCC}"/>
              </a:ext>
            </a:extLst>
          </p:cNvPr>
          <p:cNvSpPr txBox="1"/>
          <p:nvPr/>
        </p:nvSpPr>
        <p:spPr>
          <a:xfrm>
            <a:off x="6272037" y="1505324"/>
            <a:ext cx="11480193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80"/>
              </a:lnSpc>
            </a:pPr>
            <a:r>
              <a:rPr lang="en-US" altLang="zh-TW" sz="380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114</a:t>
            </a:r>
            <a:r>
              <a:rPr lang="zh-TW" altLang="en-US" sz="380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年開設福岡、布拉格、達拉斯及華沙臺灣貿易投資中心，</a:t>
            </a:r>
            <a:r>
              <a:rPr lang="en-US" altLang="zh-TW" sz="380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115</a:t>
            </a:r>
            <a:r>
              <a:rPr lang="zh-TW" altLang="en-US" sz="380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及</a:t>
            </a:r>
            <a:r>
              <a:rPr lang="en-US" altLang="zh-TW" sz="380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116</a:t>
            </a:r>
            <a:r>
              <a:rPr lang="zh-TW" altLang="en-US" sz="380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年預計持續向其他重點市場延伸。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032" y="0"/>
            <a:ext cx="18208968" cy="10287000"/>
          </a:xfrm>
          <a:custGeom>
            <a:avLst/>
            <a:gdLst/>
            <a:ahLst/>
            <a:cxnLst/>
            <a:rect l="l" t="t" r="r" b="b"/>
            <a:pathLst>
              <a:path w="18208968" h="10287000">
                <a:moveTo>
                  <a:pt x="0" y="0"/>
                </a:moveTo>
                <a:lnTo>
                  <a:pt x="18208968" y="0"/>
                </a:lnTo>
                <a:lnTo>
                  <a:pt x="1820896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" b="-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937210"/>
            <a:ext cx="957580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可畫酷銳體-繁"/>
                <a:ea typeface="可畫酷銳體-繁"/>
                <a:cs typeface="可畫酷銳體-繁"/>
                <a:sym typeface="可畫酷銳體-繁"/>
              </a:rPr>
              <a:t>計</a:t>
            </a:r>
            <a:r>
              <a:rPr lang="zh-TW" altLang="en-US" sz="7500" dirty="0">
                <a:solidFill>
                  <a:srgbClr val="000000"/>
                </a:solidFill>
                <a:latin typeface="可畫酷銳體-繁"/>
                <a:ea typeface="可畫酷銳體-繁"/>
                <a:cs typeface="可畫酷銳體-繁"/>
                <a:sym typeface="可畫酷銳體-繁"/>
              </a:rPr>
              <a:t>畫</a:t>
            </a:r>
            <a:r>
              <a:rPr lang="en-US" sz="7500" dirty="0" err="1">
                <a:solidFill>
                  <a:srgbClr val="000000"/>
                </a:solidFill>
                <a:latin typeface="可畫酷銳體-繁"/>
                <a:ea typeface="可畫酷銳體-繁"/>
                <a:cs typeface="可畫酷銳體-繁"/>
                <a:sym typeface="可畫酷銳體-繁"/>
              </a:rPr>
              <a:t>總覽</a:t>
            </a:r>
            <a:endParaRPr lang="en-US" sz="7500" dirty="0">
              <a:solidFill>
                <a:srgbClr val="000000"/>
              </a:solidFill>
              <a:latin typeface="可畫酷銳體-繁"/>
              <a:ea typeface="可畫酷銳體-繁"/>
              <a:cs typeface="可畫酷銳體-繁"/>
              <a:sym typeface="可畫酷銳體-繁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39233" y="5391127"/>
            <a:ext cx="3762149" cy="2566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zh-TW" altLang="en-US" sz="4799" dirty="0">
                <a:solidFill>
                  <a:srgbClr val="4E236E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多元拓銷布局</a:t>
            </a:r>
            <a:endParaRPr lang="en-US" sz="4799" dirty="0">
              <a:solidFill>
                <a:srgbClr val="4E236E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>
              <a:lnSpc>
                <a:spcPts val="468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旗艦臺灣館</a:t>
            </a:r>
            <a:endParaRPr lang="en-US" altLang="zh-TW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>
              <a:lnSpc>
                <a:spcPts val="468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辦理臺灣形象展</a:t>
            </a:r>
            <a:endParaRPr lang="en-US" altLang="zh-TW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>
              <a:lnSpc>
                <a:spcPts val="468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國際推廣活動</a:t>
            </a:r>
            <a:endParaRPr lang="en-US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859799" y="5400652"/>
            <a:ext cx="3762149" cy="196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9"/>
              </a:lnSpc>
            </a:pPr>
            <a:r>
              <a:rPr lang="en-US" sz="4799" dirty="0" err="1">
                <a:solidFill>
                  <a:srgbClr val="4E236E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買主直達</a:t>
            </a:r>
            <a:endParaRPr lang="en-US" sz="4799" dirty="0">
              <a:solidFill>
                <a:srgbClr val="4E236E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 lvl="0">
              <a:lnSpc>
                <a:spcPts val="4680"/>
              </a:lnSpc>
              <a:spcBef>
                <a:spcPct val="0"/>
              </a:spcBef>
            </a:pP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協助廠商洽邀買主</a:t>
            </a:r>
            <a:br>
              <a:rPr lang="en-US" altLang="zh-TW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</a:b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來臺洽談及採購</a:t>
            </a:r>
            <a:endParaRPr lang="en-US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080365" y="5473995"/>
            <a:ext cx="3762149" cy="5753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39"/>
              </a:lnSpc>
            </a:pPr>
            <a:r>
              <a:rPr lang="en-US" sz="4799" dirty="0" err="1">
                <a:solidFill>
                  <a:srgbClr val="4E236E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數位搶單</a:t>
            </a:r>
            <a:endParaRPr lang="en-US" sz="4799" dirty="0">
              <a:solidFill>
                <a:srgbClr val="4E236E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>
              <a:lnSpc>
                <a:spcPts val="468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企業進出口數據看板</a:t>
            </a:r>
            <a:endParaRPr lang="en-US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>
              <a:lnSpc>
                <a:spcPts val="468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協助企業運用</a:t>
            </a:r>
            <a:r>
              <a:rPr lang="en-US" altLang="zh-TW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AI</a:t>
            </a: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行銷應用</a:t>
            </a:r>
            <a:r>
              <a:rPr lang="en-US" altLang="zh-TW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AI</a:t>
            </a: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爭取海外商機國際經貿情勢分析</a:t>
            </a:r>
            <a:endParaRPr lang="en-US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 algn="l">
              <a:lnSpc>
                <a:spcPts val="4680"/>
              </a:lnSpc>
            </a:pPr>
            <a:endParaRPr lang="en-US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 algn="l">
              <a:lnSpc>
                <a:spcPts val="5199"/>
              </a:lnSpc>
            </a:pPr>
            <a:endParaRPr lang="en-US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 algn="l">
              <a:lnSpc>
                <a:spcPts val="5199"/>
              </a:lnSpc>
            </a:pPr>
            <a:endParaRPr lang="en-US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 marL="0" lvl="0" indent="0" algn="l">
              <a:lnSpc>
                <a:spcPts val="5199"/>
              </a:lnSpc>
              <a:spcBef>
                <a:spcPct val="0"/>
              </a:spcBef>
            </a:pPr>
            <a:endParaRPr lang="en-US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300930" y="5473995"/>
            <a:ext cx="4558087" cy="1960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zh-TW" altLang="en-US" sz="4750" dirty="0">
                <a:solidFill>
                  <a:srgbClr val="4E236E"/>
                </a:solidFill>
                <a:latin typeface="可畫酷黑-繁"/>
                <a:ea typeface="可畫酷黑-繁"/>
              </a:rPr>
              <a:t>提升海外據點服務</a:t>
            </a:r>
            <a:endParaRPr lang="en-US" sz="4750" dirty="0">
              <a:solidFill>
                <a:srgbClr val="4E236E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 lvl="0">
              <a:lnSpc>
                <a:spcPts val="4680"/>
              </a:lnSpc>
              <a:spcBef>
                <a:spcPct val="0"/>
              </a:spcBef>
            </a:pP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設立及營運臺灣貿易</a:t>
            </a:r>
            <a:br>
              <a:rPr lang="en-US" altLang="zh-TW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</a:br>
            <a:r>
              <a:rPr lang="zh-TW" altLang="en-US" sz="3600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投資中心</a:t>
            </a:r>
            <a:endParaRPr lang="en-US" sz="3600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175158" y="1266945"/>
            <a:ext cx="3032160" cy="1879939"/>
          </a:xfrm>
          <a:custGeom>
            <a:avLst/>
            <a:gdLst/>
            <a:ahLst/>
            <a:cxnLst/>
            <a:rect l="l" t="t" r="r" b="b"/>
            <a:pathLst>
              <a:path w="3032160" h="1879939">
                <a:moveTo>
                  <a:pt x="0" y="0"/>
                </a:moveTo>
                <a:lnTo>
                  <a:pt x="3032160" y="0"/>
                </a:lnTo>
                <a:lnTo>
                  <a:pt x="3032160" y="1879940"/>
                </a:lnTo>
                <a:lnTo>
                  <a:pt x="0" y="18799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-417485" y="5457802"/>
            <a:ext cx="19122971" cy="0"/>
          </a:xfrm>
          <a:prstGeom prst="line">
            <a:avLst/>
          </a:prstGeom>
          <a:ln w="19050" cap="flat">
            <a:solidFill>
              <a:srgbClr val="C4E4F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26813" y="-5018440"/>
            <a:ext cx="16040420" cy="1604042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E7F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359304" y="488689"/>
            <a:ext cx="2513081" cy="251308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AutoShape 8"/>
          <p:cNvSpPr/>
          <p:nvPr/>
        </p:nvSpPr>
        <p:spPr>
          <a:xfrm>
            <a:off x="-1742461" y="1278637"/>
            <a:ext cx="7733905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12866406" y="6615139"/>
            <a:ext cx="6271433" cy="52654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260887" y="7806589"/>
            <a:ext cx="1586288" cy="158628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3313607" y="5616426"/>
            <a:ext cx="777496" cy="745791"/>
          </a:xfrm>
          <a:custGeom>
            <a:avLst/>
            <a:gdLst/>
            <a:ahLst/>
            <a:cxnLst/>
            <a:rect l="l" t="t" r="r" b="b"/>
            <a:pathLst>
              <a:path w="1293598" h="1293598">
                <a:moveTo>
                  <a:pt x="0" y="0"/>
                </a:moveTo>
                <a:lnTo>
                  <a:pt x="1293597" y="0"/>
                </a:lnTo>
                <a:lnTo>
                  <a:pt x="1293597" y="1293598"/>
                </a:lnTo>
                <a:lnTo>
                  <a:pt x="0" y="1293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78890" y="1413490"/>
            <a:ext cx="13051364" cy="1469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15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可畫酷黑-繁"/>
                <a:ea typeface="可畫酷黑-繁"/>
                <a:cs typeface="+mn-cs"/>
                <a:sym typeface="可畫酷黑-繁"/>
              </a:rPr>
              <a:t>旗艦臺灣館</a:t>
            </a:r>
            <a:r>
              <a:rPr kumimoji="0" lang="zh-TW" altLang="en-US" sz="515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可畫酷黑-繁"/>
                <a:ea typeface="可畫酷黑-繁"/>
                <a:cs typeface="+mn-cs"/>
              </a:rPr>
              <a:t> </a:t>
            </a:r>
            <a:r>
              <a:rPr kumimoji="0" lang="en-US" altLang="zh-TW" sz="515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可畫酷黑-繁"/>
                <a:ea typeface="可畫酷黑-繁"/>
                <a:cs typeface="+mn-cs"/>
              </a:rPr>
              <a:t>Taiwan Flagship Showcase-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4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可畫酷黑-繁"/>
                <a:ea typeface="可畫酷黑-繁"/>
                <a:cs typeface="+mn-cs"/>
              </a:rPr>
              <a:t>進軍全球指標大展的國家隊平台</a:t>
            </a:r>
            <a:endParaRPr kumimoji="0" lang="en-US" sz="5199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49669" y="3230853"/>
            <a:ext cx="12495533" cy="282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0420" marR="0" lvl="1" indent="-41021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可画甜心体"/>
                <a:sym typeface="可画甜心体"/>
              </a:rPr>
              <a:t>整合國家資源與產業能量，提供海外參展分攤費優惠，</a:t>
            </a:r>
            <a:b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可画甜心体"/>
                <a:sym typeface="可画甜心体"/>
              </a:rPr>
            </a:b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可画甜心体"/>
                <a:sym typeface="可画甜心体"/>
              </a:rPr>
              <a:t>降低企業負擔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可画甜心体"/>
                <a:sym typeface="可画甜心体"/>
              </a:rPr>
              <a:t>。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820420" marR="0" lvl="1" indent="-41021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Calibri"/>
                <a:sym typeface="可画甜心体"/>
              </a:rPr>
              <a:t>以</a:t>
            </a: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可画甜心体"/>
              </a:rPr>
              <a:t>Team Taiwan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Calibri"/>
                <a:sym typeface="可画甜心体"/>
              </a:rPr>
              <a:t>為號召，結合「產業形象區」及「臺灣參展商區」，強化臺灣產業國際形象，提升國際舞台能見度。</a:t>
            </a:r>
            <a:endParaRPr kumimoji="0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可画甜心体"/>
              <a:ea typeface="Calibri"/>
              <a:cs typeface="Calibri"/>
              <a:sym typeface="可画甜心体"/>
            </a:endParaRPr>
          </a:p>
          <a:p>
            <a:pPr marL="820420" marR="0" lvl="1" indent="-41021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Calibri"/>
                <a:sym typeface="可画甜心体"/>
              </a:rPr>
              <a:t>全方位整合多元行銷活動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Calibri"/>
                <a:sym typeface="可画甜心体"/>
              </a:rPr>
              <a:t>，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Calibri"/>
                <a:sym typeface="可画甜心体"/>
              </a:rPr>
              <a:t>主動協助臺灣企業搶占商機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Calibri"/>
                <a:sym typeface="可画甜心体"/>
              </a:rPr>
              <a:t>。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可画甜心体"/>
              <a:ea typeface="可画甜心体"/>
              <a:cs typeface="Calibri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9669" y="114634"/>
            <a:ext cx="4803332" cy="1062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7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999" b="0" i="0" u="none" strike="noStrike" kern="1200" cap="none" spc="0" normalizeH="0" baseline="0" noProof="0">
                <a:ln>
                  <a:noFill/>
                </a:ln>
                <a:solidFill>
                  <a:srgbClr val="2E3A44"/>
                </a:solidFill>
                <a:effectLst/>
                <a:uLnTx/>
                <a:uFillTx/>
                <a:latin typeface="可画甜心体"/>
                <a:ea typeface="可画甜心体"/>
                <a:cs typeface="+mn-cs"/>
                <a:sym typeface="可畫酷黑-繁"/>
              </a:rPr>
              <a:t>多元拓銷布局</a:t>
            </a:r>
            <a:endParaRPr kumimoji="0" lang="en-US" sz="6999" b="0" i="0" u="none" strike="noStrike" kern="1200" cap="none" spc="0" normalizeH="0" baseline="0" noProof="0">
              <a:ln>
                <a:noFill/>
              </a:ln>
              <a:solidFill>
                <a:srgbClr val="2E3A44"/>
              </a:solidFill>
              <a:effectLst/>
              <a:uLnTx/>
              <a:uFillTx/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4224168" y="5178201"/>
            <a:ext cx="3557786" cy="1398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可画甜心体"/>
                <a:sym typeface="可画甜心体"/>
              </a:rPr>
              <a:t>02-2725-5200</a:t>
            </a:r>
          </a:p>
          <a:p>
            <a:pPr marL="0" marR="0" lvl="0" indent="0" algn="l" defTabSz="914400" rtl="0" eaLnBrk="1" fontAlgn="auto" latinLnBrk="0" hangingPunct="1">
              <a:lnSpc>
                <a:spcPts val="53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甜心体"/>
                <a:ea typeface="可画甜心体"/>
                <a:cs typeface="可画甜心体"/>
                <a:sym typeface="可画甜心体"/>
              </a:rPr>
              <a:t>mdd@taitra.org.tw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680672" y="7056147"/>
            <a:ext cx="14101282" cy="2459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66"/>
              </a:lnSpc>
              <a:tabLst>
                <a:tab pos="6994525" algn="l"/>
              </a:tabLst>
              <a:defRPr/>
            </a:pPr>
            <a:r>
              <a:rPr lang="en-US" altLang="zh-TW" sz="3093" dirty="0">
                <a:solidFill>
                  <a:srgbClr val="70309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115年展覽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	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       美國汽車售後服務零配件展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(AAPEX)</a:t>
            </a:r>
            <a:b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</a:br>
            <a:r>
              <a:rPr lang="en-US" altLang="zh-TW" sz="3093" dirty="0" err="1">
                <a:solidFill>
                  <a:srgbClr val="70309F"/>
                </a:solidFill>
                <a:latin typeface="可画乐黑"/>
                <a:ea typeface="可画乐黑"/>
                <a:cs typeface="可画乐黑"/>
                <a:sym typeface="可画乐黑"/>
              </a:rPr>
              <a:t>科隆五金展</a:t>
            </a:r>
            <a:r>
              <a:rPr lang="en-US" altLang="zh-TW" sz="3093" dirty="0">
                <a:solidFill>
                  <a:srgbClr val="70309F"/>
                </a:solidFill>
                <a:latin typeface="可画乐黑"/>
                <a:ea typeface="可画乐黑"/>
                <a:cs typeface="可画乐黑"/>
                <a:sym typeface="可画乐黑"/>
              </a:rPr>
              <a:t>(</a:t>
            </a:r>
            <a:r>
              <a:rPr lang="en-US" altLang="zh-TW" sz="3093" dirty="0">
                <a:solidFill>
                  <a:srgbClr val="70309F"/>
                </a:solidFill>
                <a:latin typeface="可画乐黑"/>
                <a:ea typeface="可画乐黑"/>
              </a:rPr>
              <a:t>IHF)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	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       米蘭國際二輪車展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(EICMA)</a:t>
            </a:r>
            <a:b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</a:br>
            <a:r>
              <a:rPr kumimoji="0" lang="en-US" sz="3093" b="0" i="0" u="none" strike="noStrike" kern="1200" cap="none" spc="0" normalizeH="0" baseline="0" noProof="0" dirty="0" err="1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日本DIY展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+mn-cs"/>
              </a:rPr>
              <a:t>JAPAN DIY HOMECENTER SHOW) 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+mn-cs"/>
                <a:sym typeface="可画乐黑"/>
              </a:rPr>
              <a:t> 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慕尼黑電子展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(electronica)</a:t>
            </a:r>
            <a:b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</a:br>
            <a:r>
              <a:rPr kumimoji="0" lang="en-US" sz="3093" b="0" i="0" u="none" strike="noStrike" kern="1200" cap="none" spc="0" normalizeH="0" baseline="0" noProof="0" dirty="0" err="1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法蘭克福汽車零配件展</a:t>
            </a:r>
            <a: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(Automechanika)	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       杜塞道夫醫療器材展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</a:t>
            </a:r>
            <a: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MEDICA)</a:t>
            </a:r>
            <a:b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</a:b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芝加哥工具機展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</a:t>
            </a:r>
            <a: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IMTS)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	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       日本國際橡塑膠展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(IPF)</a:t>
            </a:r>
            <a:endParaRPr kumimoji="0" lang="en-US" sz="3093" b="0" i="0" u="none" strike="noStrike" kern="1200" cap="none" spc="0" normalizeH="0" baseline="0" noProof="0" dirty="0">
              <a:ln>
                <a:noFill/>
              </a:ln>
              <a:solidFill>
                <a:srgbClr val="70309F"/>
              </a:solidFill>
              <a:effectLst/>
              <a:uLnTx/>
              <a:uFillTx/>
              <a:latin typeface="可画乐黑"/>
              <a:ea typeface="可画乐黑"/>
              <a:cs typeface="可画乐黑"/>
              <a:sym typeface="可画乐黑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4810871" y="4581413"/>
            <a:ext cx="1646436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畫酷黑-繁"/>
                <a:ea typeface="可畫酷黑-繁"/>
                <a:cs typeface="可畫酷黑-繁"/>
                <a:sym typeface="可畫酷黑-繁"/>
              </a:rPr>
              <a:t>線上申請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03C4CB12-5F6B-65CD-AD4C-EFFD10068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8107" y="1547889"/>
            <a:ext cx="2355473" cy="2355473"/>
          </a:xfrm>
          <a:prstGeom prst="rect">
            <a:avLst/>
          </a:prstGeom>
        </p:spPr>
      </p:pic>
      <p:sp>
        <p:nvSpPr>
          <p:cNvPr id="23" name="TextBox 21">
            <a:extLst>
              <a:ext uri="{FF2B5EF4-FFF2-40B4-BE49-F238E27FC236}">
                <a16:creationId xmlns:a16="http://schemas.microsoft.com/office/drawing/2014/main" id="{A858A785-420B-6BDC-8B75-F44415A3807B}"/>
              </a:ext>
            </a:extLst>
          </p:cNvPr>
          <p:cNvSpPr txBox="1"/>
          <p:nvPr/>
        </p:nvSpPr>
        <p:spPr>
          <a:xfrm>
            <a:off x="10962522" y="3947727"/>
            <a:ext cx="8968613" cy="544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畫酷黑-繁"/>
                <a:ea typeface="可畫酷黑-繁"/>
                <a:cs typeface="可畫酷黑-繁"/>
                <a:sym typeface="可畫酷黑-繁"/>
              </a:rPr>
              <a:t>(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4" tooltip="https://taiwanflagship.taitra.org.tw/"/>
              </a:rPr>
              <a:t>https://taiwanflagship.taitra.org.tw/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畫酷黑-繁"/>
                <a:ea typeface="可畫酷黑-繁"/>
                <a:cs typeface="可畫酷黑-繁"/>
                <a:sym typeface="可畫酷黑-繁"/>
              </a:rPr>
              <a:t>)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</p:spTree>
    <p:extLst>
      <p:ext uri="{BB962C8B-B14F-4D97-AF65-F5344CB8AC3E}">
        <p14:creationId xmlns:p14="http://schemas.microsoft.com/office/powerpoint/2010/main" val="1482969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5194" y="-1345629"/>
            <a:ext cx="3517329" cy="351732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129662" y="7824967"/>
            <a:ext cx="8028675" cy="802867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1DF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276242" y="-767852"/>
            <a:ext cx="1586288" cy="158628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11541" y="1685868"/>
            <a:ext cx="580876" cy="58087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190995" y="3111473"/>
            <a:ext cx="580876" cy="58087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3469877" y="1176912"/>
            <a:ext cx="1758064" cy="1758064"/>
          </a:xfrm>
          <a:custGeom>
            <a:avLst/>
            <a:gdLst/>
            <a:ahLst/>
            <a:cxnLst/>
            <a:rect l="l" t="t" r="r" b="b"/>
            <a:pathLst>
              <a:path w="1758064" h="1758064">
                <a:moveTo>
                  <a:pt x="0" y="0"/>
                </a:moveTo>
                <a:lnTo>
                  <a:pt x="1758064" y="0"/>
                </a:lnTo>
                <a:lnTo>
                  <a:pt x="1758064" y="1758064"/>
                </a:lnTo>
                <a:lnTo>
                  <a:pt x="0" y="1758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9" name="TextBox 19"/>
          <p:cNvSpPr txBox="1"/>
          <p:nvPr/>
        </p:nvSpPr>
        <p:spPr>
          <a:xfrm>
            <a:off x="499137" y="3602634"/>
            <a:ext cx="10538124" cy="5751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zh-TW" altLang="en-US" sz="3550" dirty="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歐洲展（華沙）6/22-</a:t>
            </a:r>
            <a:r>
              <a:rPr lang="en-US" altLang="zh-TW" sz="3550" dirty="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6/</a:t>
            </a:r>
            <a:r>
              <a:rPr lang="zh-TW" altLang="en-US" sz="3550" dirty="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24：</a:t>
            </a:r>
            <a:endParaRPr lang="zh-TW" altLang="en-US" sz="3550" dirty="0">
              <a:solidFill>
                <a:srgbClr val="4E236E"/>
              </a:solidFill>
              <a:latin typeface="可画甜心体"/>
              <a:ea typeface="可画甜心体"/>
              <a:cs typeface="可画甜心体"/>
            </a:endParaRPr>
          </a:p>
          <a:p>
            <a:pPr>
              <a:lnSpc>
                <a:spcPts val="4479"/>
              </a:lnSpc>
            </a:pPr>
            <a:r>
              <a:rPr lang="en-US" altLang="ja-JP" sz="3150" dirty="0" err="1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以Resilient</a:t>
            </a:r>
            <a:r>
              <a:rPr lang="ja-JP" altLang="en-US" sz="3150" dirty="0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韌性供應鏈</a:t>
            </a:r>
            <a:r>
              <a:rPr lang="en-US" altLang="ja-JP" sz="3150" dirty="0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、Reliable </a:t>
            </a:r>
            <a:r>
              <a:rPr lang="ja-JP" altLang="en-US" sz="3150" dirty="0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信賴科技夥伴、</a:t>
            </a:r>
            <a:r>
              <a:rPr lang="en-US" altLang="ja-JP" sz="3150" dirty="0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Rebuild</a:t>
            </a:r>
            <a:r>
              <a:rPr lang="ja-JP" altLang="en-US" sz="3150" dirty="0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烏克蘭重建為展覽</a:t>
            </a:r>
            <a:r>
              <a:rPr lang="en-US" altLang="ja-JP" sz="3150" dirty="0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3</a:t>
            </a:r>
            <a:r>
              <a:rPr lang="ja-JP" altLang="en-US" sz="3150" dirty="0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大主軸，規劃</a:t>
            </a:r>
            <a:r>
              <a:rPr lang="en-US" sz="3150" dirty="0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6</a:t>
            </a:r>
            <a:r>
              <a:rPr lang="ja-JP" altLang="en-US" sz="3150" dirty="0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大展區，全面展現臺灣科技與創新實力。</a:t>
            </a:r>
            <a:endParaRPr lang="en-US" sz="3550" dirty="0">
              <a:solidFill>
                <a:srgbClr val="4E236E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  <a:p>
            <a:pPr algn="l">
              <a:lnSpc>
                <a:spcPts val="5039"/>
              </a:lnSpc>
            </a:pPr>
            <a:r>
              <a:rPr lang="en-US" sz="3550" dirty="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日本展（東京）7/15-7/17：</a:t>
            </a:r>
            <a:endParaRPr lang="en-US" sz="3550" dirty="0">
              <a:solidFill>
                <a:srgbClr val="4E236E"/>
              </a:solidFill>
              <a:latin typeface="可画甜心体"/>
              <a:ea typeface="可画甜心体"/>
              <a:cs typeface="可画甜心体"/>
            </a:endParaRPr>
          </a:p>
          <a:p>
            <a:pPr>
              <a:lnSpc>
                <a:spcPts val="4479"/>
              </a:lnSpc>
            </a:pPr>
            <a:r>
              <a:rPr lang="zh-TW" altLang="en-US" sz="3150" dirty="0">
                <a:solidFill>
                  <a:srgbClr val="2E3A44"/>
                </a:solidFill>
                <a:latin typeface="可画甜心体"/>
                <a:ea typeface="可画甜心体"/>
              </a:rPr>
              <a:t>以「臺日共創未來美好社會」為核心，透過</a:t>
            </a:r>
            <a:r>
              <a:rPr lang="en-US" altLang="zh-TW" sz="3150" dirty="0">
                <a:solidFill>
                  <a:srgbClr val="2E3A44"/>
                </a:solidFill>
                <a:latin typeface="可画甜心体"/>
                <a:ea typeface="可画甜心体"/>
              </a:rPr>
              <a:t>AI</a:t>
            </a:r>
            <a:r>
              <a:rPr lang="zh-TW" altLang="en-US" sz="3150" dirty="0">
                <a:solidFill>
                  <a:srgbClr val="2E3A44"/>
                </a:solidFill>
                <a:latin typeface="可画甜心体"/>
                <a:ea typeface="可画甜心体"/>
              </a:rPr>
              <a:t>智造、綠色永續、智慧科技、智慧健康、台灣精品及品味臺灣六大主題館 ，展現臺灣軟硬實力 。 </a:t>
            </a:r>
            <a:endParaRPr lang="en-US" sz="3550" dirty="0">
              <a:solidFill>
                <a:srgbClr val="4E236E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  <a:p>
            <a:pPr>
              <a:lnSpc>
                <a:spcPts val="4479"/>
              </a:lnSpc>
            </a:pPr>
            <a:r>
              <a:rPr lang="en-US" sz="3550" dirty="0">
                <a:solidFill>
                  <a:srgbClr val="4E236E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美國展（達拉斯）9/24-9/26：</a:t>
            </a:r>
            <a:endParaRPr lang="en-US" sz="3550" dirty="0">
              <a:solidFill>
                <a:srgbClr val="4E236E"/>
              </a:solidFill>
              <a:latin typeface="可画甜心体"/>
              <a:ea typeface="可画甜心体"/>
              <a:cs typeface="可画甜心体"/>
            </a:endParaRPr>
          </a:p>
          <a:p>
            <a:pPr algn="l">
              <a:lnSpc>
                <a:spcPts val="4479"/>
              </a:lnSpc>
            </a:pPr>
            <a:r>
              <a:rPr lang="en-US" sz="3150" dirty="0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臺灣智慧科技與智慧製造實力，推動臺美產業鏈合作</a:t>
            </a:r>
            <a:r>
              <a:rPr lang="en-US" sz="315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​</a:t>
            </a:r>
            <a:endParaRPr lang="en-US" sz="3150" dirty="0">
              <a:solidFill>
                <a:srgbClr val="2E3A44"/>
              </a:solidFill>
              <a:latin typeface="可画甜心体"/>
              <a:ea typeface="可画甜心体"/>
              <a:cs typeface="可画甜心体"/>
            </a:endParaRPr>
          </a:p>
          <a:p>
            <a:pPr algn="l">
              <a:lnSpc>
                <a:spcPts val="3919"/>
              </a:lnSpc>
            </a:pPr>
            <a:endParaRPr lang="en-US" sz="3199" dirty="0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604115" y="674998"/>
            <a:ext cx="8254306" cy="862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dirty="0" err="1">
                <a:solidFill>
                  <a:srgbClr val="2E3A44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辦理</a:t>
            </a:r>
            <a:r>
              <a:rPr lang="zh-TW" altLang="en-US" sz="5199" dirty="0">
                <a:solidFill>
                  <a:srgbClr val="2E3A44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臺</a:t>
            </a:r>
            <a:r>
              <a:rPr lang="en-US" sz="5199" dirty="0">
                <a:solidFill>
                  <a:srgbClr val="2E3A44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灣</a:t>
            </a:r>
            <a:r>
              <a:rPr lang="zh-TW" altLang="en-US" sz="5199" dirty="0">
                <a:solidFill>
                  <a:srgbClr val="2E3A44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形</a:t>
            </a:r>
            <a:r>
              <a:rPr lang="en-US" sz="5199" dirty="0" err="1">
                <a:solidFill>
                  <a:srgbClr val="2E3A44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象展</a:t>
            </a:r>
            <a:endParaRPr lang="en-US" sz="5199" dirty="0">
              <a:solidFill>
                <a:srgbClr val="2E3A44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610605" y="1676379"/>
            <a:ext cx="10520715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5"/>
              </a:lnSpc>
            </a:pPr>
            <a:r>
              <a:rPr lang="ja-JP" altLang="en-US" sz="355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因應國際局勢與供應鏈重組，將在歐洲、日本與美國舉辦旗艦級</a:t>
            </a:r>
            <a:r>
              <a:rPr lang="en-US" altLang="ja-JP" sz="355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『</a:t>
            </a:r>
            <a:r>
              <a:rPr lang="ja-JP" altLang="en-US" sz="355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臺灣形象展</a:t>
            </a:r>
            <a:r>
              <a:rPr lang="en-US" altLang="ja-JP" sz="355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』</a:t>
            </a:r>
            <a:r>
              <a:rPr lang="ja-JP" altLang="en-US" sz="355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，並提供優惠攤位費，歡迎業者加入國家隊共拓商機</a:t>
            </a:r>
            <a:r>
              <a:rPr lang="zh-TW" altLang="en-US" sz="3550">
                <a:solidFill>
                  <a:srgbClr val="4E236E"/>
                </a:solidFill>
                <a:latin typeface="可画甜心体"/>
                <a:ea typeface="可画甜心体"/>
                <a:sym typeface="可画甜心体"/>
              </a:rPr>
              <a:t>！</a:t>
            </a:r>
            <a:endParaRPr lang="en-US" sz="3550"/>
          </a:p>
        </p:txBody>
      </p:sp>
      <p:sp>
        <p:nvSpPr>
          <p:cNvPr id="24" name="TextBox 24"/>
          <p:cNvSpPr txBox="1"/>
          <p:nvPr/>
        </p:nvSpPr>
        <p:spPr>
          <a:xfrm>
            <a:off x="9139238" y="4962842"/>
            <a:ext cx="9525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4B74C280-B2F3-9A9C-9242-5145B5CF5EB3}"/>
              </a:ext>
            </a:extLst>
          </p:cNvPr>
          <p:cNvSpPr txBox="1"/>
          <p:nvPr/>
        </p:nvSpPr>
        <p:spPr>
          <a:xfrm>
            <a:off x="149669" y="114634"/>
            <a:ext cx="4803332" cy="1062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zh-TW" altLang="en-US" sz="6999">
                <a:solidFill>
                  <a:srgbClr val="2E3A44"/>
                </a:solidFill>
                <a:latin typeface="可画甜心体"/>
                <a:ea typeface="可画甜心体"/>
                <a:sym typeface="可畫酷黑-繁"/>
              </a:rPr>
              <a:t>多元拓銷布局</a:t>
            </a:r>
            <a:endParaRPr lang="en-US" sz="6999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2E2E17F6-AEA6-1A4A-9173-D640812FD1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221079"/>
              </p:ext>
            </p:extLst>
          </p:nvPr>
        </p:nvGraphicFramePr>
        <p:xfrm>
          <a:off x="11625613" y="6739292"/>
          <a:ext cx="6523298" cy="335754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813970">
                  <a:extLst>
                    <a:ext uri="{9D8B030D-6E8A-4147-A177-3AD203B41FA5}">
                      <a16:colId xmlns:a16="http://schemas.microsoft.com/office/drawing/2014/main" val="4294580697"/>
                    </a:ext>
                  </a:extLst>
                </a:gridCol>
                <a:gridCol w="3709328">
                  <a:extLst>
                    <a:ext uri="{9D8B030D-6E8A-4147-A177-3AD203B41FA5}">
                      <a16:colId xmlns:a16="http://schemas.microsoft.com/office/drawing/2014/main" val="3558841149"/>
                    </a:ext>
                  </a:extLst>
                </a:gridCol>
              </a:tblGrid>
              <a:tr h="3454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活動名稱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承辦人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152014388"/>
                  </a:ext>
                </a:extLst>
              </a:tr>
              <a:tr h="78684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歐洲臺灣形象展</a:t>
                      </a:r>
                      <a:b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</a:br>
                      <a: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6/22-6/24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顏小姐 (#1841)</a:t>
                      </a:r>
                      <a:b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</a:br>
                      <a:r>
                        <a:rPr lang="en-US" altLang="zh-TW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europeinfo@taitra.org.tw</a:t>
                      </a:r>
                      <a:r>
                        <a:rPr lang="zh-TW" altLang="en-US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   </a:t>
                      </a:r>
                      <a:endParaRPr lang="zh-TW" altLang="en-US" sz="2400" kern="1200">
                        <a:solidFill>
                          <a:srgbClr val="2E3A44"/>
                        </a:solidFill>
                        <a:latin typeface="可画甜心体"/>
                        <a:ea typeface="可画甜心体"/>
                        <a:cs typeface="+mn-cs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3795264069"/>
                  </a:ext>
                </a:extLst>
              </a:tr>
              <a:tr h="980109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日本臺灣形象展</a:t>
                      </a:r>
                      <a:br>
                        <a:rPr lang="zh-TW" altLang="en-US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</a:br>
                      <a:r>
                        <a:rPr lang="en-US" altLang="zh-TW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7/15-7/17</a:t>
                      </a:r>
                      <a:endParaRPr lang="zh-TW" altLang="en-US" sz="2400" kern="1200">
                        <a:solidFill>
                          <a:srgbClr val="2E3A44"/>
                        </a:solidFill>
                        <a:latin typeface="可画甜心体"/>
                        <a:ea typeface="可画甜心体"/>
                        <a:cs typeface="+mn-cs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黃小姐 </a:t>
                      </a:r>
                      <a:r>
                        <a:rPr lang="en-US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(#181</a:t>
                      </a:r>
                      <a:r>
                        <a:rPr lang="en-US" altLang="zh-TW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6</a:t>
                      </a:r>
                      <a:r>
                        <a:rPr lang="en-US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)</a:t>
                      </a:r>
                      <a:br>
                        <a:rPr lang="zh-TW" altLang="en-US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</a:br>
                      <a:r>
                        <a:rPr lang="en-US" altLang="zh-TW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japan</a:t>
                      </a:r>
                      <a:r>
                        <a:rPr lang="en-US" sz="2400" kern="1200" noProof="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@taitra.org.tw</a:t>
                      </a:r>
                      <a:endParaRPr lang="zh-TW" altLang="en-US" sz="2400" kern="1200" noProof="0">
                        <a:solidFill>
                          <a:srgbClr val="2E3A44"/>
                        </a:solidFill>
                        <a:latin typeface="可画甜心体"/>
                        <a:ea typeface="可画甜心体"/>
                        <a:cs typeface="+mn-cs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68612556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美國臺灣形象展</a:t>
                      </a:r>
                      <a:b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</a:br>
                      <a: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9/24-9/26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</a:rPr>
                        <a:t>傅小姐 (#1860)</a:t>
                      </a:r>
                      <a:endParaRPr lang="en-US" altLang="zh-TW" sz="2400" kern="1200">
                        <a:solidFill>
                          <a:srgbClr val="2E3A44"/>
                        </a:solidFill>
                        <a:latin typeface="可画甜心体"/>
                        <a:ea typeface="可画甜心体"/>
                        <a:cs typeface="+mn-cs"/>
                      </a:endParaRPr>
                    </a:p>
                    <a:p>
                      <a:pPr algn="ctr"/>
                      <a:r>
                        <a:rPr lang="en-US" altLang="zh-TW" sz="2400" kern="1200">
                          <a:solidFill>
                            <a:srgbClr val="2E3A44"/>
                          </a:solidFill>
                          <a:latin typeface="可画甜心体"/>
                          <a:ea typeface="可画甜心体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Taitra.ame@taitra.org.tw</a:t>
                      </a:r>
                    </a:p>
                    <a:p>
                      <a:pPr algn="ctr"/>
                      <a:endParaRPr lang="zh-TW" altLang="en-US" sz="2400" kern="1200">
                        <a:solidFill>
                          <a:srgbClr val="2E3A44"/>
                        </a:solidFill>
                        <a:latin typeface="可画甜心体"/>
                        <a:ea typeface="可画甜心体"/>
                        <a:cs typeface="+mn-cs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701070672"/>
                  </a:ext>
                </a:extLst>
              </a:tr>
            </a:tbl>
          </a:graphicData>
        </a:graphic>
      </p:graphicFrame>
      <p:sp>
        <p:nvSpPr>
          <p:cNvPr id="28" name="文字方塊 27">
            <a:extLst>
              <a:ext uri="{FF2B5EF4-FFF2-40B4-BE49-F238E27FC236}">
                <a16:creationId xmlns:a16="http://schemas.microsoft.com/office/drawing/2014/main" id="{606E8B23-0D23-685B-755A-C5448E848D00}"/>
              </a:ext>
            </a:extLst>
          </p:cNvPr>
          <p:cNvSpPr txBox="1"/>
          <p:nvPr/>
        </p:nvSpPr>
        <p:spPr>
          <a:xfrm>
            <a:off x="11789950" y="3386641"/>
            <a:ext cx="6358961" cy="1169294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algn="ctr" defTabSz="609630"/>
            <a:r>
              <a:rPr lang="zh-TW" altLang="en-US" sz="3599">
                <a:solidFill>
                  <a:srgbClr val="4E236E"/>
                </a:solidFill>
                <a:latin typeface="可画甜心体"/>
                <a:ea typeface="可画甜心体"/>
              </a:rPr>
              <a:t>展覽報名資訊入口： </a:t>
            </a:r>
            <a:endParaRPr lang="en-US" altLang="zh-TW" sz="3599">
              <a:solidFill>
                <a:srgbClr val="4E236E"/>
              </a:solidFill>
              <a:latin typeface="可画甜心体"/>
              <a:ea typeface="可画甜心体"/>
            </a:endParaRPr>
          </a:p>
          <a:p>
            <a:pPr algn="ctr" defTabSz="609630"/>
            <a:r>
              <a:rPr lang="zh-TW" altLang="en-US" sz="3599">
                <a:solidFill>
                  <a:srgbClr val="2302E8"/>
                </a:solidFill>
                <a:latin typeface="可画甜心体"/>
                <a:ea typeface="可画甜心体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外貿協會</a:t>
            </a:r>
            <a:r>
              <a:rPr lang="en-US" altLang="zh-TW" sz="3599">
                <a:solidFill>
                  <a:srgbClr val="2302E8"/>
                </a:solidFill>
                <a:latin typeface="可画甜心体"/>
                <a:ea typeface="可画甜心体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2026</a:t>
            </a:r>
            <a:r>
              <a:rPr lang="zh-TW" altLang="en-US" sz="3599">
                <a:solidFill>
                  <a:srgbClr val="2302E8"/>
                </a:solidFill>
                <a:latin typeface="可画甜心体"/>
                <a:ea typeface="可画甜心体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年臺灣形象展</a:t>
            </a:r>
            <a:endParaRPr lang="zh-TW" altLang="en-US" sz="3599">
              <a:solidFill>
                <a:srgbClr val="2302E8"/>
              </a:solidFill>
              <a:latin typeface="可画甜心体"/>
              <a:ea typeface="可画甜心体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6BED9DDF-F2E6-F5E8-40CC-C798902E3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530" y="4644536"/>
            <a:ext cx="1851186" cy="1851186"/>
          </a:xfrm>
          <a:prstGeom prst="rect">
            <a:avLst/>
          </a:prstGeom>
        </p:spPr>
      </p:pic>
      <p:sp>
        <p:nvSpPr>
          <p:cNvPr id="31" name="箭號: 向右 30">
            <a:extLst>
              <a:ext uri="{FF2B5EF4-FFF2-40B4-BE49-F238E27FC236}">
                <a16:creationId xmlns:a16="http://schemas.microsoft.com/office/drawing/2014/main" id="{CEC5D57D-7D34-EA10-9865-2F06D773C98D}"/>
              </a:ext>
            </a:extLst>
          </p:cNvPr>
          <p:cNvSpPr/>
          <p:nvPr/>
        </p:nvSpPr>
        <p:spPr>
          <a:xfrm>
            <a:off x="12725688" y="5168805"/>
            <a:ext cx="1833589" cy="81923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 defTabSz="609630"/>
            <a:r>
              <a:rPr lang="zh-TW" altLang="en-US" sz="1867" b="1">
                <a:solidFill>
                  <a:prstClr val="white"/>
                </a:solidFill>
                <a:latin typeface="微軟正黑體"/>
                <a:ea typeface="微軟正黑體"/>
              </a:rPr>
              <a:t>掃描進入報名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7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BD07F7-9D48-8355-32C5-5A11917BF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">
            <a:extLst>
              <a:ext uri="{FF2B5EF4-FFF2-40B4-BE49-F238E27FC236}">
                <a16:creationId xmlns:a16="http://schemas.microsoft.com/office/drawing/2014/main" id="{EDBF2DF7-C33B-0A59-C141-00DCC97392FF}"/>
              </a:ext>
            </a:extLst>
          </p:cNvPr>
          <p:cNvGrpSpPr/>
          <p:nvPr/>
        </p:nvGrpSpPr>
        <p:grpSpPr>
          <a:xfrm>
            <a:off x="2540349" y="-3892699"/>
            <a:ext cx="15622497" cy="16355742"/>
            <a:chOff x="0" y="0"/>
            <a:chExt cx="812800" cy="812800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E3CB6150-75C8-9EB2-04FB-AFEB32801AB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1DF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BE88B9CA-EF49-73CF-B533-35E5103AF1A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5">
            <a:extLst>
              <a:ext uri="{FF2B5EF4-FFF2-40B4-BE49-F238E27FC236}">
                <a16:creationId xmlns:a16="http://schemas.microsoft.com/office/drawing/2014/main" id="{12728B32-C9D6-FB3A-AA20-68977A5F85CC}"/>
              </a:ext>
            </a:extLst>
          </p:cNvPr>
          <p:cNvGrpSpPr/>
          <p:nvPr/>
        </p:nvGrpSpPr>
        <p:grpSpPr>
          <a:xfrm>
            <a:off x="141440" y="1853174"/>
            <a:ext cx="3517329" cy="3517329"/>
            <a:chOff x="0" y="0"/>
            <a:chExt cx="812800" cy="812800"/>
          </a:xfrm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FAAC97DC-CA30-7368-91BD-853EDB0F14F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" name="TextBox 7">
              <a:extLst>
                <a:ext uri="{FF2B5EF4-FFF2-40B4-BE49-F238E27FC236}">
                  <a16:creationId xmlns:a16="http://schemas.microsoft.com/office/drawing/2014/main" id="{156CD616-7616-59B9-B0EC-271B5EE2D70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3" name="AutoShape 8">
            <a:extLst>
              <a:ext uri="{FF2B5EF4-FFF2-40B4-BE49-F238E27FC236}">
                <a16:creationId xmlns:a16="http://schemas.microsoft.com/office/drawing/2014/main" id="{E191CDA9-5E43-227B-7618-E7B9D4196FC4}"/>
              </a:ext>
            </a:extLst>
          </p:cNvPr>
          <p:cNvSpPr/>
          <p:nvPr/>
        </p:nvSpPr>
        <p:spPr>
          <a:xfrm>
            <a:off x="1014632" y="9747012"/>
            <a:ext cx="16185445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34" name="Group 9">
            <a:extLst>
              <a:ext uri="{FF2B5EF4-FFF2-40B4-BE49-F238E27FC236}">
                <a16:creationId xmlns:a16="http://schemas.microsoft.com/office/drawing/2014/main" id="{2414F140-D91F-7CE8-A5A5-7995776DD188}"/>
              </a:ext>
            </a:extLst>
          </p:cNvPr>
          <p:cNvGrpSpPr/>
          <p:nvPr/>
        </p:nvGrpSpPr>
        <p:grpSpPr>
          <a:xfrm>
            <a:off x="2072481" y="6619417"/>
            <a:ext cx="1586288" cy="1586288"/>
            <a:chOff x="0" y="0"/>
            <a:chExt cx="812800" cy="812800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1161310E-BBB2-825D-C2EE-91BAE9799BC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6" name="TextBox 11">
              <a:extLst>
                <a:ext uri="{FF2B5EF4-FFF2-40B4-BE49-F238E27FC236}">
                  <a16:creationId xmlns:a16="http://schemas.microsoft.com/office/drawing/2014/main" id="{2B6BFFA9-9259-7F55-039D-B46CD157DB1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7" name="Freeform 12">
            <a:extLst>
              <a:ext uri="{FF2B5EF4-FFF2-40B4-BE49-F238E27FC236}">
                <a16:creationId xmlns:a16="http://schemas.microsoft.com/office/drawing/2014/main" id="{E8B67860-9B2A-DF88-09F4-BFA73F12CEA2}"/>
              </a:ext>
            </a:extLst>
          </p:cNvPr>
          <p:cNvSpPr/>
          <p:nvPr/>
        </p:nvSpPr>
        <p:spPr>
          <a:xfrm>
            <a:off x="5257669" y="0"/>
            <a:ext cx="1758064" cy="1758064"/>
          </a:xfrm>
          <a:custGeom>
            <a:avLst/>
            <a:gdLst/>
            <a:ahLst/>
            <a:cxnLst/>
            <a:rect l="l" t="t" r="r" b="b"/>
            <a:pathLst>
              <a:path w="1758064" h="1758064">
                <a:moveTo>
                  <a:pt x="0" y="0"/>
                </a:moveTo>
                <a:lnTo>
                  <a:pt x="1758064" y="0"/>
                </a:lnTo>
                <a:lnTo>
                  <a:pt x="1758064" y="1758064"/>
                </a:lnTo>
                <a:lnTo>
                  <a:pt x="0" y="1758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TextBox 13">
            <a:extLst>
              <a:ext uri="{FF2B5EF4-FFF2-40B4-BE49-F238E27FC236}">
                <a16:creationId xmlns:a16="http://schemas.microsoft.com/office/drawing/2014/main" id="{B73EA098-B19D-DB5B-BE68-A2BCF7D6AFE8}"/>
              </a:ext>
            </a:extLst>
          </p:cNvPr>
          <p:cNvSpPr txBox="1"/>
          <p:nvPr/>
        </p:nvSpPr>
        <p:spPr>
          <a:xfrm>
            <a:off x="7159925" y="463631"/>
            <a:ext cx="8254306" cy="862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zh-TW" altLang="en-US" sz="5199" dirty="0">
                <a:solidFill>
                  <a:srgbClr val="2E3A44"/>
                </a:solidFill>
                <a:latin typeface="可畫酷黑-繁"/>
                <a:ea typeface="可畫酷黑-繁"/>
                <a:sym typeface="可畫酷黑-繁"/>
              </a:rPr>
              <a:t>國際推廣活動</a:t>
            </a:r>
            <a:endParaRPr lang="en-US" sz="5199" dirty="0">
              <a:solidFill>
                <a:srgbClr val="2E3A44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40" name="TextBox 15">
            <a:extLst>
              <a:ext uri="{FF2B5EF4-FFF2-40B4-BE49-F238E27FC236}">
                <a16:creationId xmlns:a16="http://schemas.microsoft.com/office/drawing/2014/main" id="{EF7845A7-918A-993A-CD51-B5DC7B9B7C59}"/>
              </a:ext>
            </a:extLst>
          </p:cNvPr>
          <p:cNvSpPr txBox="1"/>
          <p:nvPr/>
        </p:nvSpPr>
        <p:spPr>
          <a:xfrm>
            <a:off x="4158863" y="1852184"/>
            <a:ext cx="13817045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7"/>
              </a:lnSpc>
            </a:pPr>
            <a:r>
              <a:rPr lang="zh-TW" alt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以</a:t>
            </a:r>
            <a:r>
              <a:rPr 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「</a:t>
            </a:r>
            <a:r>
              <a:rPr lang="zh-TW" alt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台灣精品 </a:t>
            </a:r>
            <a:r>
              <a:rPr 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Taiwan Excellence」</a:t>
            </a:r>
            <a:r>
              <a:rPr lang="zh-TW" alt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作為國家品牌推廣</a:t>
            </a:r>
            <a:r>
              <a:rPr 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，</a:t>
            </a:r>
            <a:r>
              <a:rPr lang="zh-TW" alt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強化</a:t>
            </a:r>
            <a:r>
              <a:rPr 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「The Best in Taiwan」</a:t>
            </a:r>
            <a:r>
              <a:rPr lang="zh-TW" alt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的國際認同</a:t>
            </a:r>
            <a:r>
              <a:rPr 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，</a:t>
            </a:r>
            <a:r>
              <a:rPr lang="zh-TW" alt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向全球傳達臺灣產業的創新實力與優質形象</a:t>
            </a:r>
            <a:r>
              <a:rPr lang="en-US" sz="3800">
                <a:solidFill>
                  <a:srgbClr val="70309F"/>
                </a:solidFill>
                <a:latin typeface="可画甜心体"/>
                <a:ea typeface="可画甜心体"/>
                <a:sym typeface="可画甜心体"/>
              </a:rPr>
              <a:t>。</a:t>
            </a:r>
            <a:endParaRPr lang="en-US" sz="3819">
              <a:solidFill>
                <a:srgbClr val="70309F"/>
              </a:solidFill>
              <a:latin typeface="可画甜心体"/>
              <a:ea typeface="可画甜心体"/>
              <a:sym typeface="可画甜心体"/>
            </a:endParaRPr>
          </a:p>
          <a:p>
            <a:pPr algn="ctr">
              <a:lnSpc>
                <a:spcPts val="2540"/>
              </a:lnSpc>
              <a:spcBef>
                <a:spcPct val="0"/>
              </a:spcBef>
            </a:pPr>
            <a:endParaRPr lang="en-US" sz="3800">
              <a:solidFill>
                <a:srgbClr val="70309F"/>
              </a:solidFill>
              <a:latin typeface="可画甜心体"/>
              <a:ea typeface="可画甜心体"/>
            </a:endParaRPr>
          </a:p>
        </p:txBody>
      </p:sp>
      <p:sp>
        <p:nvSpPr>
          <p:cNvPr id="43" name="TextBox 18">
            <a:extLst>
              <a:ext uri="{FF2B5EF4-FFF2-40B4-BE49-F238E27FC236}">
                <a16:creationId xmlns:a16="http://schemas.microsoft.com/office/drawing/2014/main" id="{C9DD0252-6A50-281C-5CF1-AC7F5F1A4123}"/>
              </a:ext>
            </a:extLst>
          </p:cNvPr>
          <p:cNvSpPr txBox="1"/>
          <p:nvPr/>
        </p:nvSpPr>
        <p:spPr>
          <a:xfrm>
            <a:off x="149669" y="114634"/>
            <a:ext cx="4803332" cy="1062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zh-TW" altLang="en-US" sz="6999">
                <a:solidFill>
                  <a:srgbClr val="2E3A44"/>
                </a:solidFill>
                <a:latin typeface="可画甜心体"/>
                <a:ea typeface="可画甜心体"/>
                <a:sym typeface="可畫酷黑-繁"/>
              </a:rPr>
              <a:t>多元拓銷布局</a:t>
            </a:r>
            <a:endParaRPr lang="en-US" sz="6999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D469A5EC-CFBA-C634-0B41-6A7640B9E2D0}"/>
              </a:ext>
            </a:extLst>
          </p:cNvPr>
          <p:cNvSpPr txBox="1"/>
          <p:nvPr/>
        </p:nvSpPr>
        <p:spPr>
          <a:xfrm>
            <a:off x="4151699" y="3602964"/>
            <a:ext cx="11286227" cy="179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altLang="zh-TW" sz="5150" dirty="0">
                <a:solidFill>
                  <a:srgbClr val="2E3A44"/>
                </a:solidFill>
                <a:latin typeface="可畫酷黑-繁"/>
                <a:ea typeface="可畫酷黑-繁"/>
              </a:rPr>
              <a:t>1.</a:t>
            </a:r>
            <a:r>
              <a:rPr lang="zh-TW" altLang="en-US" sz="5150" dirty="0">
                <a:solidFill>
                  <a:srgbClr val="2E3A44"/>
                </a:solidFill>
                <a:latin typeface="可畫酷黑-繁"/>
                <a:ea typeface="可畫酷黑-繁"/>
              </a:rPr>
              <a:t> </a:t>
            </a:r>
            <a:r>
              <a:rPr lang="zh-TW" sz="5150" dirty="0">
                <a:solidFill>
                  <a:srgbClr val="2E3A44"/>
                </a:solidFill>
                <a:latin typeface="可畫酷黑-繁"/>
                <a:ea typeface="可畫酷黑-繁"/>
              </a:rPr>
              <a:t>於全球指標性專業</a:t>
            </a:r>
            <a:r>
              <a:rPr lang="zh-TW" altLang="en-US" sz="5150" dirty="0">
                <a:solidFill>
                  <a:srgbClr val="2E3A44"/>
                </a:solidFill>
                <a:latin typeface="可畫酷黑-繁"/>
                <a:ea typeface="可畫酷黑-繁"/>
              </a:rPr>
              <a:t>進行</a:t>
            </a:r>
            <a:r>
              <a:rPr lang="zh-TW" sz="5150" dirty="0">
                <a:solidFill>
                  <a:srgbClr val="2E3A44"/>
                </a:solidFill>
                <a:latin typeface="可畫酷黑-繁"/>
                <a:ea typeface="可畫酷黑-繁"/>
              </a:rPr>
              <a:t>媒體廣宣</a:t>
            </a:r>
            <a:endParaRPr lang="zh-TW" dirty="0"/>
          </a:p>
          <a:p>
            <a:pPr algn="l">
              <a:lnSpc>
                <a:spcPts val="7279"/>
              </a:lnSpc>
            </a:pPr>
            <a:endParaRPr lang="en-US" sz="5199" dirty="0">
              <a:solidFill>
                <a:srgbClr val="2E3A44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AD62DA1D-83AC-F210-BC85-D338E175B15A}"/>
              </a:ext>
            </a:extLst>
          </p:cNvPr>
          <p:cNvSpPr txBox="1"/>
          <p:nvPr/>
        </p:nvSpPr>
        <p:spPr>
          <a:xfrm>
            <a:off x="4854737" y="4553537"/>
            <a:ext cx="13351014" cy="116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TW" altLang="en-US" sz="3800" dirty="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強化臺灣旗艦館的形象推廣與跨媒體宣傳</a:t>
            </a:r>
            <a:r>
              <a:rPr lang="en-US" sz="3800" dirty="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，</a:t>
            </a:r>
            <a:r>
              <a:rPr lang="zh-TW" altLang="en-US" sz="3800" dirty="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展現臺灣產業的創新實力，提升臺灣整體產業形象</a:t>
            </a:r>
            <a:r>
              <a:rPr lang="en-US" sz="3800" dirty="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。</a:t>
            </a:r>
            <a:endParaRPr lang="zh-TW" altLang="en-US" sz="3800" dirty="0">
              <a:solidFill>
                <a:srgbClr val="2E3A44"/>
              </a:solidFill>
              <a:latin typeface="可畫酷黑-繁"/>
              <a:ea typeface="可畫酷黑-繁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FB97AD92-AEF0-DC6B-9A6D-399F2B277857}"/>
              </a:ext>
            </a:extLst>
          </p:cNvPr>
          <p:cNvSpPr txBox="1"/>
          <p:nvPr/>
        </p:nvSpPr>
        <p:spPr>
          <a:xfrm>
            <a:off x="9139064" y="9214660"/>
            <a:ext cx="14276054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zh-TW" sz="2800" err="1">
                <a:solidFill>
                  <a:srgbClr val="2E3A44"/>
                </a:solidFill>
                <a:latin typeface="可畫酷銳體-繁"/>
                <a:ea typeface="可畫酷銳體-繁"/>
              </a:rPr>
              <a:t>備註：</a:t>
            </a:r>
            <a:r>
              <a:rPr lang="en-US" sz="2800" err="1">
                <a:solidFill>
                  <a:srgbClr val="2E3A44"/>
                </a:solidFill>
                <a:latin typeface="可畫酷銳體-繁"/>
                <a:ea typeface="可畫酷銳體-繁"/>
                <a:cs typeface="+mn-lt"/>
              </a:rPr>
              <a:t>如有參加旗艦臺灣館需求請洽旗艦臺灣館聯繫窗口</a:t>
            </a:r>
            <a:endParaRPr lang="en-US" altLang="zh-TW" sz="2800" err="1">
              <a:solidFill>
                <a:srgbClr val="2E3A44"/>
              </a:solidFill>
              <a:latin typeface="可畫酷銳體-繁"/>
              <a:ea typeface="可畫酷銳體-繁"/>
            </a:endParaRPr>
          </a:p>
        </p:txBody>
      </p:sp>
      <p:sp>
        <p:nvSpPr>
          <p:cNvPr id="2" name="TextBox 20">
            <a:extLst>
              <a:ext uri="{FF2B5EF4-FFF2-40B4-BE49-F238E27FC236}">
                <a16:creationId xmlns:a16="http://schemas.microsoft.com/office/drawing/2014/main" id="{EA935CA8-93D2-68DF-AA38-104B33A01AB6}"/>
              </a:ext>
            </a:extLst>
          </p:cNvPr>
          <p:cNvSpPr txBox="1"/>
          <p:nvPr/>
        </p:nvSpPr>
        <p:spPr>
          <a:xfrm>
            <a:off x="3929697" y="6140505"/>
            <a:ext cx="14101282" cy="2459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66"/>
              </a:lnSpc>
              <a:tabLst>
                <a:tab pos="6994525" algn="l"/>
              </a:tabLst>
              <a:defRPr/>
            </a:pPr>
            <a:r>
              <a:rPr lang="en-US" altLang="zh-TW" sz="3093">
                <a:solidFill>
                  <a:srgbClr val="70309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115</a:t>
            </a:r>
            <a:r>
              <a:rPr lang="en-US" altLang="zh-TW" sz="3093" dirty="0">
                <a:solidFill>
                  <a:srgbClr val="70309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年展覽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	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       美國汽車售後服務零配件展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(AAPEX)</a:t>
            </a:r>
            <a:b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</a:br>
            <a:r>
              <a:rPr lang="en-US" altLang="zh-TW" sz="3093" dirty="0" err="1">
                <a:solidFill>
                  <a:srgbClr val="70309F"/>
                </a:solidFill>
                <a:latin typeface="可画乐黑"/>
                <a:ea typeface="可画乐黑"/>
                <a:cs typeface="可画乐黑"/>
                <a:sym typeface="可画乐黑"/>
              </a:rPr>
              <a:t>科隆五金展</a:t>
            </a:r>
            <a:r>
              <a:rPr lang="en-US" altLang="zh-TW" sz="3093" dirty="0">
                <a:solidFill>
                  <a:srgbClr val="70309F"/>
                </a:solidFill>
                <a:latin typeface="可画乐黑"/>
                <a:ea typeface="可画乐黑"/>
                <a:cs typeface="可画乐黑"/>
                <a:sym typeface="可画乐黑"/>
              </a:rPr>
              <a:t>(</a:t>
            </a:r>
            <a:r>
              <a:rPr lang="en-US" altLang="zh-TW" sz="3093" dirty="0">
                <a:solidFill>
                  <a:srgbClr val="70309F"/>
                </a:solidFill>
                <a:latin typeface="可画乐黑"/>
                <a:ea typeface="可画乐黑"/>
              </a:rPr>
              <a:t>IHF)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	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       米蘭國際二輪車展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(EICMA)</a:t>
            </a:r>
            <a:b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</a:br>
            <a:r>
              <a:rPr kumimoji="0" lang="en-US" sz="3093" b="0" i="0" u="none" strike="noStrike" kern="1200" cap="none" spc="0" normalizeH="0" baseline="0" noProof="0" dirty="0" err="1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日本DIY展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+mn-cs"/>
              </a:rPr>
              <a:t>JAPAN DIY HOMECENTER SHOW) 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+mn-cs"/>
                <a:sym typeface="可画乐黑"/>
              </a:rPr>
              <a:t> 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慕尼黑電子展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(electronica)</a:t>
            </a:r>
            <a:b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</a:br>
            <a:r>
              <a:rPr kumimoji="0" lang="en-US" sz="3093" b="0" i="0" u="none" strike="noStrike" kern="1200" cap="none" spc="0" normalizeH="0" baseline="0" noProof="0" dirty="0" err="1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法蘭克福汽車零配件展</a:t>
            </a:r>
            <a: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(Automechanika)	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       杜塞道夫醫療器材展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</a:t>
            </a:r>
            <a: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MEDICA)</a:t>
            </a:r>
            <a:b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</a:b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芝加哥工具機展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</a:t>
            </a:r>
            <a:r>
              <a:rPr kumimoji="0" 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IMTS)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	</a:t>
            </a:r>
            <a:r>
              <a:rPr kumimoji="0" lang="zh-TW" altLang="en-US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        日本國際橡塑膠展 </a:t>
            </a:r>
            <a:r>
              <a:rPr kumimoji="0" lang="en-US" altLang="zh-TW" sz="3093" b="0" i="0" u="none" strike="noStrike" kern="1200" cap="none" spc="0" normalizeH="0" baseline="0" noProof="0" dirty="0">
                <a:ln>
                  <a:noFill/>
                </a:ln>
                <a:solidFill>
                  <a:srgbClr val="70309F"/>
                </a:solidFill>
                <a:effectLst/>
                <a:uLnTx/>
                <a:uFillTx/>
                <a:latin typeface="可画乐黑"/>
                <a:ea typeface="可画乐黑"/>
                <a:cs typeface="可画乐黑"/>
                <a:sym typeface="可画乐黑"/>
              </a:rPr>
              <a:t>(IPF)</a:t>
            </a:r>
            <a:endParaRPr kumimoji="0" lang="en-US" sz="3093" b="0" i="0" u="none" strike="noStrike" kern="1200" cap="none" spc="0" normalizeH="0" baseline="0" noProof="0" dirty="0">
              <a:ln>
                <a:noFill/>
              </a:ln>
              <a:solidFill>
                <a:srgbClr val="70309F"/>
              </a:solidFill>
              <a:effectLst/>
              <a:uLnTx/>
              <a:uFillTx/>
              <a:latin typeface="可画乐黑"/>
              <a:ea typeface="可画乐黑"/>
              <a:cs typeface="可画乐黑"/>
              <a:sym typeface="可画乐黑"/>
            </a:endParaRPr>
          </a:p>
        </p:txBody>
      </p:sp>
    </p:spTree>
    <p:extLst>
      <p:ext uri="{BB962C8B-B14F-4D97-AF65-F5344CB8AC3E}">
        <p14:creationId xmlns:p14="http://schemas.microsoft.com/office/powerpoint/2010/main" val="535987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7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0C5B1F-5401-66EA-23B5-4AAE44AB2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">
            <a:extLst>
              <a:ext uri="{FF2B5EF4-FFF2-40B4-BE49-F238E27FC236}">
                <a16:creationId xmlns:a16="http://schemas.microsoft.com/office/drawing/2014/main" id="{D8B45D52-C4C5-9BA4-A2A9-7D798C3E3EE1}"/>
              </a:ext>
            </a:extLst>
          </p:cNvPr>
          <p:cNvGrpSpPr/>
          <p:nvPr/>
        </p:nvGrpSpPr>
        <p:grpSpPr>
          <a:xfrm>
            <a:off x="2540349" y="-3892699"/>
            <a:ext cx="15622497" cy="16355742"/>
            <a:chOff x="0" y="0"/>
            <a:chExt cx="812800" cy="812800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EA946054-57DE-06E1-AB86-FEC6459B203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1DF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81BAB853-794A-5F62-9A56-8E9FA086CD1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5">
            <a:extLst>
              <a:ext uri="{FF2B5EF4-FFF2-40B4-BE49-F238E27FC236}">
                <a16:creationId xmlns:a16="http://schemas.microsoft.com/office/drawing/2014/main" id="{0335007E-4CE3-F4A8-A2A0-2EEE0DE44217}"/>
              </a:ext>
            </a:extLst>
          </p:cNvPr>
          <p:cNvGrpSpPr/>
          <p:nvPr/>
        </p:nvGrpSpPr>
        <p:grpSpPr>
          <a:xfrm>
            <a:off x="141440" y="1853174"/>
            <a:ext cx="3517329" cy="3517329"/>
            <a:chOff x="0" y="0"/>
            <a:chExt cx="812800" cy="812800"/>
          </a:xfrm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AC779B06-AF3C-1C7B-3AA8-426CF6F8BC7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2" name="TextBox 7">
              <a:extLst>
                <a:ext uri="{FF2B5EF4-FFF2-40B4-BE49-F238E27FC236}">
                  <a16:creationId xmlns:a16="http://schemas.microsoft.com/office/drawing/2014/main" id="{F76B04D8-303B-E55F-5D27-AA6BB646743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3" name="AutoShape 8">
            <a:extLst>
              <a:ext uri="{FF2B5EF4-FFF2-40B4-BE49-F238E27FC236}">
                <a16:creationId xmlns:a16="http://schemas.microsoft.com/office/drawing/2014/main" id="{B56392B9-9429-308F-D55D-3EDF5533D6C6}"/>
              </a:ext>
            </a:extLst>
          </p:cNvPr>
          <p:cNvSpPr/>
          <p:nvPr/>
        </p:nvSpPr>
        <p:spPr>
          <a:xfrm>
            <a:off x="1014632" y="9747012"/>
            <a:ext cx="16185445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34" name="Group 9">
            <a:extLst>
              <a:ext uri="{FF2B5EF4-FFF2-40B4-BE49-F238E27FC236}">
                <a16:creationId xmlns:a16="http://schemas.microsoft.com/office/drawing/2014/main" id="{DB98485B-0D41-F3CD-EC45-E9649D68E7B7}"/>
              </a:ext>
            </a:extLst>
          </p:cNvPr>
          <p:cNvGrpSpPr/>
          <p:nvPr/>
        </p:nvGrpSpPr>
        <p:grpSpPr>
          <a:xfrm>
            <a:off x="577915" y="7121053"/>
            <a:ext cx="1586288" cy="1586288"/>
            <a:chOff x="0" y="0"/>
            <a:chExt cx="812800" cy="812800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11FCB3A7-B611-6538-AAE6-33BFF2DAFC0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6" name="TextBox 11">
              <a:extLst>
                <a:ext uri="{FF2B5EF4-FFF2-40B4-BE49-F238E27FC236}">
                  <a16:creationId xmlns:a16="http://schemas.microsoft.com/office/drawing/2014/main" id="{2691D754-B7DD-3C7A-E8F8-A795FAD72D1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7" name="Freeform 12">
            <a:extLst>
              <a:ext uri="{FF2B5EF4-FFF2-40B4-BE49-F238E27FC236}">
                <a16:creationId xmlns:a16="http://schemas.microsoft.com/office/drawing/2014/main" id="{3D494FE5-6BEC-227B-D0EF-9CBF0050F3E9}"/>
              </a:ext>
            </a:extLst>
          </p:cNvPr>
          <p:cNvSpPr/>
          <p:nvPr/>
        </p:nvSpPr>
        <p:spPr>
          <a:xfrm>
            <a:off x="5257669" y="0"/>
            <a:ext cx="1758064" cy="1758064"/>
          </a:xfrm>
          <a:custGeom>
            <a:avLst/>
            <a:gdLst/>
            <a:ahLst/>
            <a:cxnLst/>
            <a:rect l="l" t="t" r="r" b="b"/>
            <a:pathLst>
              <a:path w="1758064" h="1758064">
                <a:moveTo>
                  <a:pt x="0" y="0"/>
                </a:moveTo>
                <a:lnTo>
                  <a:pt x="1758064" y="0"/>
                </a:lnTo>
                <a:lnTo>
                  <a:pt x="1758064" y="1758064"/>
                </a:lnTo>
                <a:lnTo>
                  <a:pt x="0" y="1758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TextBox 13">
            <a:extLst>
              <a:ext uri="{FF2B5EF4-FFF2-40B4-BE49-F238E27FC236}">
                <a16:creationId xmlns:a16="http://schemas.microsoft.com/office/drawing/2014/main" id="{F4547736-A48A-431A-902A-1C53D67D4D51}"/>
              </a:ext>
            </a:extLst>
          </p:cNvPr>
          <p:cNvSpPr txBox="1"/>
          <p:nvPr/>
        </p:nvSpPr>
        <p:spPr>
          <a:xfrm>
            <a:off x="7159925" y="463631"/>
            <a:ext cx="8254306" cy="862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zh-TW" altLang="en-US" sz="5199" dirty="0">
                <a:solidFill>
                  <a:srgbClr val="2E3A44"/>
                </a:solidFill>
                <a:latin typeface="可畫酷黑-繁"/>
                <a:ea typeface="可畫酷黑-繁"/>
                <a:sym typeface="可畫酷黑-繁"/>
              </a:rPr>
              <a:t>國際推廣活動</a:t>
            </a:r>
            <a:endParaRPr lang="en-US" sz="5199" dirty="0">
              <a:solidFill>
                <a:srgbClr val="2E3A44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43" name="TextBox 18">
            <a:extLst>
              <a:ext uri="{FF2B5EF4-FFF2-40B4-BE49-F238E27FC236}">
                <a16:creationId xmlns:a16="http://schemas.microsoft.com/office/drawing/2014/main" id="{C5566EE1-C8E0-ABF1-0BE4-FF2B3CECAF5C}"/>
              </a:ext>
            </a:extLst>
          </p:cNvPr>
          <p:cNvSpPr txBox="1"/>
          <p:nvPr/>
        </p:nvSpPr>
        <p:spPr>
          <a:xfrm>
            <a:off x="149669" y="114634"/>
            <a:ext cx="4803332" cy="1062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zh-TW" altLang="en-US" sz="6999">
                <a:solidFill>
                  <a:srgbClr val="2E3A44"/>
                </a:solidFill>
                <a:latin typeface="可画甜心体"/>
                <a:ea typeface="可画甜心体"/>
                <a:sym typeface="可畫酷黑-繁"/>
              </a:rPr>
              <a:t>多元拓銷布局</a:t>
            </a:r>
            <a:endParaRPr lang="en-US" sz="6999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3F8F10D3-B809-F31F-388B-4C8BA96C8758}"/>
              </a:ext>
            </a:extLst>
          </p:cNvPr>
          <p:cNvSpPr txBox="1"/>
          <p:nvPr/>
        </p:nvSpPr>
        <p:spPr>
          <a:xfrm>
            <a:off x="4000737" y="1705153"/>
            <a:ext cx="13831019" cy="873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zh-TW" altLang="en-US" sz="5150">
                <a:solidFill>
                  <a:srgbClr val="2E3A44"/>
                </a:solidFill>
                <a:latin typeface="可畫酷黑-繁"/>
                <a:ea typeface="可畫酷黑-繁"/>
              </a:rPr>
              <a:t>2. 於臺灣形象展設置台灣精品館，展示產業創新</a:t>
            </a:r>
            <a:endParaRPr lang="zh-TW"/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AEA41593-9412-B645-A2C2-DCBFC207AD75}"/>
              </a:ext>
            </a:extLst>
          </p:cNvPr>
          <p:cNvSpPr txBox="1"/>
          <p:nvPr/>
        </p:nvSpPr>
        <p:spPr>
          <a:xfrm>
            <a:off x="3929697" y="2655726"/>
            <a:ext cx="14276054" cy="116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TW" altLang="en-US" sz="380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於臺灣形象展中設置台灣精品館</a:t>
            </a:r>
            <a:r>
              <a:rPr lang="en-US" sz="380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，</a:t>
            </a:r>
            <a:r>
              <a:rPr lang="zh-TW" altLang="en-US" sz="380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辦理產業發表會</a:t>
            </a:r>
            <a:r>
              <a:rPr lang="en-US" sz="380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，</a:t>
            </a:r>
            <a:r>
              <a:rPr lang="zh-TW" altLang="en-US" sz="380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與國際專業媒體合作促成報導與宣傳</a:t>
            </a:r>
            <a:r>
              <a:rPr lang="en-US" sz="380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，</a:t>
            </a:r>
            <a:r>
              <a:rPr lang="zh-TW" altLang="en-US" sz="380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提升臺灣產業形象，促進雙邊合作動能</a:t>
            </a:r>
            <a:r>
              <a:rPr lang="en-US" sz="3800">
                <a:solidFill>
                  <a:srgbClr val="2E3A44"/>
                </a:solidFill>
                <a:latin typeface="可畫酷黑-繁"/>
                <a:ea typeface="可畫酷黑-繁"/>
                <a:cs typeface="可画甜心体"/>
                <a:sym typeface="可画甜心体"/>
              </a:rPr>
              <a:t>。</a:t>
            </a:r>
            <a:endParaRPr lang="zh-TW" sz="3800">
              <a:solidFill>
                <a:srgbClr val="2E3A44"/>
              </a:solidFill>
              <a:latin typeface="可畫酷黑-繁"/>
              <a:ea typeface="可畫酷黑-繁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EFDC9BC5-CDE7-7035-32AC-527BF9694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528938"/>
              </p:ext>
            </p:extLst>
          </p:nvPr>
        </p:nvGraphicFramePr>
        <p:xfrm>
          <a:off x="3542869" y="3976509"/>
          <a:ext cx="14264627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4197">
                  <a:extLst>
                    <a:ext uri="{9D8B030D-6E8A-4147-A177-3AD203B41FA5}">
                      <a16:colId xmlns:a16="http://schemas.microsoft.com/office/drawing/2014/main" val="2801239586"/>
                    </a:ext>
                  </a:extLst>
                </a:gridCol>
                <a:gridCol w="6602328">
                  <a:extLst>
                    <a:ext uri="{9D8B030D-6E8A-4147-A177-3AD203B41FA5}">
                      <a16:colId xmlns:a16="http://schemas.microsoft.com/office/drawing/2014/main" val="3715503656"/>
                    </a:ext>
                  </a:extLst>
                </a:gridCol>
                <a:gridCol w="4158102">
                  <a:extLst>
                    <a:ext uri="{9D8B030D-6E8A-4147-A177-3AD203B41FA5}">
                      <a16:colId xmlns:a16="http://schemas.microsoft.com/office/drawing/2014/main" val="13879338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sz="3800">
                          <a:latin typeface="可畫酷黑-繁"/>
                          <a:ea typeface="可畫酷黑-繁"/>
                        </a:rPr>
                        <a:t>活動名稱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800">
                          <a:latin typeface="可畫酷黑-繁"/>
                          <a:ea typeface="可畫酷黑-繁"/>
                        </a:rPr>
                        <a:t>活動簡介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800">
                          <a:latin typeface="可畫酷黑-繁"/>
                          <a:ea typeface="可畫酷黑-繁"/>
                        </a:rPr>
                        <a:t>承辦人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84692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3800" b="0" i="0" u="none" strike="noStrike" noProof="0" dirty="0">
                          <a:solidFill>
                            <a:srgbClr val="4E236E"/>
                          </a:solidFill>
                          <a:latin typeface="可畫酷黑-繁"/>
                          <a:ea typeface="可畫酷黑-繁"/>
                        </a:rPr>
                        <a:t>歐洲展(華沙)</a:t>
                      </a:r>
                      <a:endParaRPr lang="zh-TW" altLang="en-US" sz="3800" dirty="0">
                        <a:latin typeface="可畫酷黑-繁"/>
                        <a:ea typeface="可畫酷黑-繁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3800" b="0" i="0" u="none" strike="noStrike" noProof="0" dirty="0">
                          <a:solidFill>
                            <a:srgbClr val="4E236E"/>
                          </a:solidFill>
                          <a:latin typeface="可畫酷黑-繁"/>
                        </a:rPr>
                        <a:t>6/22-6/24</a:t>
                      </a:r>
                      <a:endParaRPr lang="zh-TW" sz="3800" dirty="0">
                        <a:latin typeface="可畫酷黑-繁"/>
                        <a:ea typeface="可畫酷黑-繁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3800" b="0" i="0" u="none" strike="noStrike" kern="1200" dirty="0">
                          <a:solidFill>
                            <a:srgbClr val="2E3A44"/>
                          </a:solidFill>
                          <a:latin typeface="可畫酷黑-繁"/>
                          <a:ea typeface="可畫酷黑-繁"/>
                          <a:cs typeface="+mn-cs"/>
                        </a:rPr>
                        <a:t>聚焦展示資通訊、大健康及智慧生活等獲獎產品。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3000" dirty="0">
                          <a:latin typeface="可畫酷黑-繁"/>
                          <a:ea typeface="可畫酷黑-繁"/>
                        </a:rPr>
                        <a:t>高先生#1312</a:t>
                      </a:r>
                    </a:p>
                    <a:p>
                      <a:pPr lvl="0">
                        <a:buNone/>
                      </a:pPr>
                      <a:r>
                        <a:rPr lang="en-US" sz="3000" b="0" i="0" u="none" strike="noStrike" noProof="0" dirty="0"/>
                        <a:t>benkao@taitra.org.tw</a:t>
                      </a:r>
                      <a:endParaRPr lang="zh-TW" sz="3000" dirty="0"/>
                    </a:p>
                    <a:p>
                      <a:pPr lvl="0">
                        <a:buNone/>
                      </a:pPr>
                      <a:endParaRPr lang="zh-TW" altLang="en-US" sz="3000" dirty="0">
                        <a:latin typeface="可畫酷黑-繁"/>
                        <a:ea typeface="可畫酷黑-繁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727479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3800" b="0" i="0" u="none" strike="noStrike" noProof="0">
                          <a:solidFill>
                            <a:srgbClr val="4E236E"/>
                          </a:solidFill>
                          <a:latin typeface="可畫酷黑-繁"/>
                          <a:ea typeface="可畫酷黑-繁"/>
                        </a:rPr>
                        <a:t>日本展(東京)</a:t>
                      </a:r>
                      <a:endParaRPr lang="zh-TW" altLang="en-US" sz="3800">
                        <a:latin typeface="可畫酷黑-繁"/>
                        <a:ea typeface="可畫酷黑-繁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3800" b="0" i="0" u="none" strike="noStrike" noProof="0">
                          <a:solidFill>
                            <a:srgbClr val="4E236E"/>
                          </a:solidFill>
                          <a:latin typeface="可畫酷黑-繁"/>
                        </a:rPr>
                        <a:t>7/15-7/17</a:t>
                      </a:r>
                      <a:endParaRPr lang="zh-TW" sz="3800">
                        <a:latin typeface="可畫酷黑-繁"/>
                        <a:ea typeface="可畫酷黑-繁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3800" b="0" i="0" u="none" strike="noStrike" noProof="0">
                          <a:solidFill>
                            <a:srgbClr val="2E3A44"/>
                          </a:solidFill>
                          <a:latin typeface="可畫酷黑-繁"/>
                          <a:ea typeface="可畫酷黑-繁"/>
                        </a:rPr>
                        <a:t>聚焦展示大健康產業以及智慧生活等獲獎產品</a:t>
                      </a:r>
                      <a:r>
                        <a:rPr lang="zh-TW" altLang="en-US" sz="3800" b="0" i="0" u="none" strike="noStrike" noProof="0">
                          <a:solidFill>
                            <a:srgbClr val="2E3A44"/>
                          </a:solidFill>
                          <a:latin typeface="可畫酷黑-繁"/>
                          <a:ea typeface="可畫酷黑-繁"/>
                        </a:rPr>
                        <a:t> </a:t>
                      </a:r>
                      <a:r>
                        <a:rPr lang="zh-TW" sz="3800" b="0" i="0" u="none" strike="noStrike" noProof="0">
                          <a:solidFill>
                            <a:srgbClr val="2E3A44"/>
                          </a:solidFill>
                          <a:latin typeface="可畫酷黑-繁"/>
                          <a:ea typeface="可畫酷黑-繁"/>
                        </a:rPr>
                        <a:t>。 </a:t>
                      </a:r>
                      <a:endParaRPr lang="zh-TW" sz="3800" b="0" i="0" u="none" strike="noStrike" noProof="0">
                        <a:solidFill>
                          <a:srgbClr val="000000"/>
                        </a:solidFill>
                        <a:latin typeface="可畫酷黑-繁"/>
                        <a:ea typeface="可畫酷黑-繁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3000">
                          <a:latin typeface="可畫酷黑-繁"/>
                          <a:ea typeface="可畫酷黑-繁"/>
                        </a:rPr>
                        <a:t>吳小姐#1340</a:t>
                      </a:r>
                    </a:p>
                    <a:p>
                      <a:pPr lvl="0">
                        <a:buNone/>
                      </a:pPr>
                      <a:r>
                        <a:rPr lang="en-US" altLang="zh-TW" sz="3000" b="0" i="0" u="none" strike="noStrike" noProof="0" err="1"/>
                        <a:t>haruwu</a:t>
                      </a:r>
                      <a:r>
                        <a:rPr lang="zh-TW" sz="3000" b="0" i="0" u="none" strike="noStrike" noProof="0"/>
                        <a:t>@taitra.org.tw</a:t>
                      </a:r>
                      <a:endParaRPr lang="zh-TW" sz="3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75789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3800" b="0" i="0" u="none" strike="noStrike" noProof="0">
                          <a:solidFill>
                            <a:srgbClr val="4E236E"/>
                          </a:solidFill>
                          <a:latin typeface="可畫酷黑-繁"/>
                          <a:ea typeface="可畫酷黑-繁"/>
                        </a:rPr>
                        <a:t>美國展(達拉斯)</a:t>
                      </a:r>
                      <a:endParaRPr lang="zh-TW" altLang="en-US" sz="3800">
                        <a:latin typeface="可畫酷黑-繁"/>
                        <a:ea typeface="可畫酷黑-繁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3800" b="0" i="0" u="none" strike="noStrike" noProof="0">
                          <a:solidFill>
                            <a:srgbClr val="4E236E"/>
                          </a:solidFill>
                          <a:latin typeface="可畫酷黑-繁"/>
                        </a:rPr>
                        <a:t>9/24-9/26</a:t>
                      </a:r>
                      <a:endParaRPr lang="zh-TW" sz="3800">
                        <a:latin typeface="可畫酷黑-繁"/>
                        <a:ea typeface="可畫酷黑-繁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3800" b="0" i="0" u="none" strike="noStrike" kern="1200" noProof="0">
                          <a:solidFill>
                            <a:srgbClr val="2E3A44"/>
                          </a:solidFill>
                          <a:latin typeface="可畫酷黑-繁"/>
                          <a:ea typeface="可畫酷黑-繁"/>
                          <a:cs typeface="+mn-cs"/>
                        </a:rPr>
                        <a:t>聚焦展示資通訊/電競、大健康、智慧生活等獲獎產品。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3000" dirty="0">
                          <a:latin typeface="可畫酷黑-繁"/>
                          <a:ea typeface="可畫酷黑-繁"/>
                        </a:rPr>
                        <a:t>黃小姐#1377</a:t>
                      </a:r>
                    </a:p>
                    <a:p>
                      <a:pPr lvl="0">
                        <a:buNone/>
                      </a:pPr>
                      <a:r>
                        <a:rPr lang="zh-TW" sz="3000" b="0" i="0" u="none" strike="noStrike" noProof="0" dirty="0"/>
                        <a:t>elitahuang@taitra.org.tw</a:t>
                      </a:r>
                      <a:endParaRPr lang="zh-TW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452172"/>
                  </a:ext>
                </a:extLst>
              </a:tr>
            </a:tbl>
          </a:graphicData>
        </a:graphic>
      </p:graphicFrame>
      <p:sp>
        <p:nvSpPr>
          <p:cNvPr id="5" name="TextBox 16">
            <a:extLst>
              <a:ext uri="{FF2B5EF4-FFF2-40B4-BE49-F238E27FC236}">
                <a16:creationId xmlns:a16="http://schemas.microsoft.com/office/drawing/2014/main" id="{F2BD453B-6541-D88E-26F6-5250155BDB2A}"/>
              </a:ext>
            </a:extLst>
          </p:cNvPr>
          <p:cNvSpPr txBox="1"/>
          <p:nvPr/>
        </p:nvSpPr>
        <p:spPr>
          <a:xfrm>
            <a:off x="8621479" y="9171528"/>
            <a:ext cx="14276054" cy="584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zh-TW" sz="3800">
                <a:solidFill>
                  <a:srgbClr val="2E3A44"/>
                </a:solidFill>
                <a:latin typeface="可畫酷黑-繁"/>
                <a:ea typeface="可畫酷黑-繁"/>
              </a:rPr>
              <a:t>備註：將優先徵集2026年台灣精品獲獎企業</a:t>
            </a:r>
          </a:p>
        </p:txBody>
      </p:sp>
    </p:spTree>
    <p:extLst>
      <p:ext uri="{BB962C8B-B14F-4D97-AF65-F5344CB8AC3E}">
        <p14:creationId xmlns:p14="http://schemas.microsoft.com/office/powerpoint/2010/main" val="1489936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">
            <a:extLst>
              <a:ext uri="{FF2B5EF4-FFF2-40B4-BE49-F238E27FC236}">
                <a16:creationId xmlns:a16="http://schemas.microsoft.com/office/drawing/2014/main" id="{82CFA580-4444-DD7E-830A-6A89703865DC}"/>
              </a:ext>
            </a:extLst>
          </p:cNvPr>
          <p:cNvGrpSpPr/>
          <p:nvPr/>
        </p:nvGrpSpPr>
        <p:grpSpPr>
          <a:xfrm>
            <a:off x="14618422" y="1518836"/>
            <a:ext cx="6880458" cy="6880458"/>
            <a:chOff x="14618422" y="1518836"/>
            <a:chExt cx="812800" cy="812800"/>
          </a:xfrm>
        </p:grpSpPr>
        <p:sp>
          <p:nvSpPr>
            <p:cNvPr id="39" name="Freeform 3">
              <a:extLst>
                <a:ext uri="{FF2B5EF4-FFF2-40B4-BE49-F238E27FC236}">
                  <a16:creationId xmlns:a16="http://schemas.microsoft.com/office/drawing/2014/main" id="{3B79C365-8066-7BD3-4164-7A61E2BFDD23}"/>
                </a:ext>
              </a:extLst>
            </p:cNvPr>
            <p:cNvSpPr/>
            <p:nvPr/>
          </p:nvSpPr>
          <p:spPr>
            <a:xfrm>
              <a:off x="14618422" y="1518836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1DF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40" name="TextBox 4">
              <a:extLst>
                <a:ext uri="{FF2B5EF4-FFF2-40B4-BE49-F238E27FC236}">
                  <a16:creationId xmlns:a16="http://schemas.microsoft.com/office/drawing/2014/main" id="{578FEB77-9D59-4E10-DBFD-99DBF418CC4A}"/>
                </a:ext>
              </a:extLst>
            </p:cNvPr>
            <p:cNvSpPr txBox="1"/>
            <p:nvPr/>
          </p:nvSpPr>
          <p:spPr>
            <a:xfrm>
              <a:off x="14694622" y="1556936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5">
            <a:extLst>
              <a:ext uri="{FF2B5EF4-FFF2-40B4-BE49-F238E27FC236}">
                <a16:creationId xmlns:a16="http://schemas.microsoft.com/office/drawing/2014/main" id="{F540641A-7001-1FAA-0FDE-68A492BDB03B}"/>
              </a:ext>
            </a:extLst>
          </p:cNvPr>
          <p:cNvGrpSpPr/>
          <p:nvPr/>
        </p:nvGrpSpPr>
        <p:grpSpPr>
          <a:xfrm>
            <a:off x="-1729336" y="6502397"/>
            <a:ext cx="3517329" cy="3517329"/>
            <a:chOff x="-1729336" y="6502397"/>
            <a:chExt cx="812800" cy="812800"/>
          </a:xfrm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680D2B8D-839D-7F99-3489-CAA12C172026}"/>
                </a:ext>
              </a:extLst>
            </p:cNvPr>
            <p:cNvSpPr/>
            <p:nvPr/>
          </p:nvSpPr>
          <p:spPr>
            <a:xfrm>
              <a:off x="-1729336" y="6502397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38" name="TextBox 7">
              <a:extLst>
                <a:ext uri="{FF2B5EF4-FFF2-40B4-BE49-F238E27FC236}">
                  <a16:creationId xmlns:a16="http://schemas.microsoft.com/office/drawing/2014/main" id="{A7F3A4AC-EF11-91BB-3595-04C90CDCF2D1}"/>
                </a:ext>
              </a:extLst>
            </p:cNvPr>
            <p:cNvSpPr txBox="1"/>
            <p:nvPr/>
          </p:nvSpPr>
          <p:spPr>
            <a:xfrm>
              <a:off x="-1653136" y="6540497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AutoShape 8">
            <a:extLst>
              <a:ext uri="{FF2B5EF4-FFF2-40B4-BE49-F238E27FC236}">
                <a16:creationId xmlns:a16="http://schemas.microsoft.com/office/drawing/2014/main" id="{AA804580-4A2A-5409-EA4B-E26BCF432B89}"/>
              </a:ext>
            </a:extLst>
          </p:cNvPr>
          <p:cNvSpPr/>
          <p:nvPr/>
        </p:nvSpPr>
        <p:spPr>
          <a:xfrm>
            <a:off x="1073855" y="10019726"/>
            <a:ext cx="16185445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3E57A7D9-D3B1-D234-69A2-F9FAEC6D70D5}"/>
              </a:ext>
            </a:extLst>
          </p:cNvPr>
          <p:cNvSpPr txBox="1"/>
          <p:nvPr/>
        </p:nvSpPr>
        <p:spPr>
          <a:xfrm>
            <a:off x="4065578" y="164078"/>
            <a:ext cx="9618309" cy="862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279"/>
              </a:lnSpc>
            </a:pPr>
            <a:r>
              <a:rPr lang="zh-TW" altLang="en-US" sz="5199" dirty="0">
                <a:solidFill>
                  <a:srgbClr val="2E3A44"/>
                </a:solidFill>
                <a:latin typeface="可畫酷黑-繁"/>
                <a:ea typeface="可畫酷黑-繁"/>
                <a:sym typeface="可畫酷黑-繁"/>
              </a:rPr>
              <a:t>協助廠商洽邀買主來臺洽談及採購</a:t>
            </a:r>
            <a:endParaRPr lang="en-US" altLang="zh-TW" sz="5199" dirty="0">
              <a:solidFill>
                <a:srgbClr val="2E3A44"/>
              </a:solidFill>
              <a:latin typeface="可畫酷黑-繁"/>
              <a:ea typeface="可畫酷黑-繁"/>
              <a:sym typeface="可畫酷黑-繁"/>
            </a:endParaRP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3BD608CA-DE6E-FC3F-BCB2-9B3815079AEA}"/>
              </a:ext>
            </a:extLst>
          </p:cNvPr>
          <p:cNvSpPr txBox="1"/>
          <p:nvPr/>
        </p:nvSpPr>
        <p:spPr>
          <a:xfrm>
            <a:off x="237936" y="-2819"/>
            <a:ext cx="3362933" cy="152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買主直達</a:t>
            </a: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2F96CAD2-50DF-61C2-6B9D-DA23C8F21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855" y="4673629"/>
            <a:ext cx="3101568" cy="646127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微軟正黑體" panose="020B0604030504040204" pitchFamily="34" charset="-120"/>
              </a:rPr>
              <a:t>執 行 日 期</a:t>
            </a:r>
            <a:endParaRPr lang="en-US" altLang="zh-TW" sz="2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微軟正黑體" panose="020B0604030504040204" pitchFamily="34" charset="-120"/>
            </a:endParaRPr>
          </a:p>
        </p:txBody>
      </p:sp>
      <p:sp>
        <p:nvSpPr>
          <p:cNvPr id="28" name="圓角矩形 11">
            <a:extLst>
              <a:ext uri="{FF2B5EF4-FFF2-40B4-BE49-F238E27FC236}">
                <a16:creationId xmlns:a16="http://schemas.microsoft.com/office/drawing/2014/main" id="{57E0EC82-A365-A3FF-06E8-10DD13419E60}"/>
              </a:ext>
            </a:extLst>
          </p:cNvPr>
          <p:cNvSpPr/>
          <p:nvPr/>
        </p:nvSpPr>
        <p:spPr>
          <a:xfrm>
            <a:off x="4533372" y="4557535"/>
            <a:ext cx="13140564" cy="2208473"/>
          </a:xfrm>
          <a:prstGeom prst="roundRect">
            <a:avLst>
              <a:gd name="adj" fmla="val 7938"/>
            </a:avLst>
          </a:prstGeom>
          <a:noFill/>
          <a:ln w="254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45720" rIns="36000" bIns="45720" rtlCol="0" anchor="t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4000" dirty="0">
                <a:solidFill>
                  <a:srgbClr val="2E3A44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自收到資格審核合格通知日起至</a:t>
            </a:r>
            <a:r>
              <a:rPr lang="en-US" altLang="zh-TW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116</a:t>
            </a:r>
            <a:r>
              <a:rPr lang="zh-TW" altLang="en-US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年</a:t>
            </a:r>
            <a:r>
              <a:rPr lang="en-US" altLang="zh-TW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10</a:t>
            </a:r>
            <a:r>
              <a:rPr lang="zh-TW" altLang="en-US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月</a:t>
            </a:r>
            <a:r>
              <a:rPr lang="en-US" altLang="zh-TW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31</a:t>
            </a:r>
            <a:r>
              <a:rPr lang="zh-TW" altLang="en-US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日前</a:t>
            </a:r>
            <a:r>
              <a:rPr lang="zh-TW" altLang="en-US" sz="4000" dirty="0">
                <a:solidFill>
                  <a:srgbClr val="2E3A44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執行完畢。</a:t>
            </a: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5FF952C9-B059-440B-FB58-E7CED877B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855" y="3830962"/>
            <a:ext cx="3101570" cy="675052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  <a:sym typeface="新細明體" panose="02020500000000000000" pitchFamily="18" charset="-12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TW" altLang="en-US" sz="24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微軟正黑體" panose="020B0604030504040204" pitchFamily="34" charset="-120"/>
              </a:rPr>
              <a:t>受 理 期 間</a:t>
            </a:r>
          </a:p>
        </p:txBody>
      </p:sp>
      <p:sp>
        <p:nvSpPr>
          <p:cNvPr id="30" name="圓角矩形 11">
            <a:extLst>
              <a:ext uri="{FF2B5EF4-FFF2-40B4-BE49-F238E27FC236}">
                <a16:creationId xmlns:a16="http://schemas.microsoft.com/office/drawing/2014/main" id="{33768540-22D5-8A7A-5EA2-8CFCEF5FAA4F}"/>
              </a:ext>
            </a:extLst>
          </p:cNvPr>
          <p:cNvSpPr/>
          <p:nvPr/>
        </p:nvSpPr>
        <p:spPr>
          <a:xfrm>
            <a:off x="4533372" y="3776098"/>
            <a:ext cx="13140562" cy="2208473"/>
          </a:xfrm>
          <a:prstGeom prst="roundRect">
            <a:avLst>
              <a:gd name="adj" fmla="val 7938"/>
            </a:avLst>
          </a:prstGeom>
          <a:noFill/>
          <a:ln w="254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45720" rIns="36000" bIns="45720" rtlCol="0" anchor="t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4000" dirty="0">
                <a:solidFill>
                  <a:srgbClr val="2E3A44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即日起至</a:t>
            </a:r>
            <a:r>
              <a:rPr lang="en-US" altLang="zh-TW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116</a:t>
            </a:r>
            <a:r>
              <a:rPr lang="zh-TW" altLang="en-US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年</a:t>
            </a:r>
            <a:r>
              <a:rPr lang="en-US" altLang="zh-TW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9</a:t>
            </a:r>
            <a:r>
              <a:rPr lang="zh-TW" altLang="en-US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月</a:t>
            </a:r>
            <a:r>
              <a:rPr lang="en-US" altLang="zh-TW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15</a:t>
            </a:r>
            <a:r>
              <a:rPr lang="zh-TW" altLang="en-US" sz="4000" dirty="0">
                <a:solidFill>
                  <a:srgbClr val="4E236E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日止</a:t>
            </a:r>
            <a:r>
              <a:rPr lang="zh-TW" altLang="en-US" sz="4000" dirty="0">
                <a:solidFill>
                  <a:srgbClr val="2E3A44"/>
                </a:solidFill>
                <a:latin typeface="可画甜心体"/>
                <a:ea typeface="可画甜心体"/>
                <a:sym typeface="微軟正黑體" panose="020B0604030504040204" pitchFamily="34" charset="-120"/>
              </a:rPr>
              <a:t>或經費用罄為止。</a:t>
            </a:r>
          </a:p>
        </p:txBody>
      </p:sp>
      <p:sp>
        <p:nvSpPr>
          <p:cNvPr id="31" name="speed">
            <a:extLst>
              <a:ext uri="{FF2B5EF4-FFF2-40B4-BE49-F238E27FC236}">
                <a16:creationId xmlns:a16="http://schemas.microsoft.com/office/drawing/2014/main" id="{DDED0878-C078-F295-264A-0CA56FFEC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8061" y="5912295"/>
            <a:ext cx="7638390" cy="61555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t" anchorCtr="0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200" kern="120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spcBef>
                <a:spcPts val="600"/>
              </a:spcBef>
            </a:pPr>
            <a:r>
              <a:rPr lang="zh-TW" altLang="en-US" sz="4000">
                <a:solidFill>
                  <a:srgbClr val="002060"/>
                </a:solidFill>
                <a:latin typeface="可画甜心体"/>
                <a:ea typeface="可画甜心体"/>
                <a:cs typeface="+mn-cs"/>
              </a:rPr>
              <a:t> 電子郵件申請 </a:t>
            </a:r>
            <a:r>
              <a:rPr lang="en-US" altLang="zh-TW" sz="4000">
                <a:solidFill>
                  <a:srgbClr val="002060"/>
                </a:solidFill>
                <a:latin typeface="可画甜心体"/>
                <a:ea typeface="可画甜心体"/>
                <a:cs typeface="+mn-cs"/>
              </a:rPr>
              <a:t>(</a:t>
            </a:r>
            <a:r>
              <a:rPr lang="zh-TW" altLang="en-US" sz="4000">
                <a:solidFill>
                  <a:srgbClr val="002060"/>
                </a:solidFill>
                <a:latin typeface="可画甜心体"/>
                <a:ea typeface="可画甜心体"/>
                <a:cs typeface="+mn-cs"/>
              </a:rPr>
              <a:t>線上</a:t>
            </a:r>
            <a:r>
              <a:rPr lang="zh-TW" altLang="zh-TW" sz="4000">
                <a:solidFill>
                  <a:srgbClr val="002060"/>
                </a:solidFill>
                <a:latin typeface="可画甜心体"/>
                <a:ea typeface="可画甜心体"/>
                <a:cs typeface="+mn-cs"/>
              </a:rPr>
              <a:t>系統建置完成</a:t>
            </a:r>
            <a:r>
              <a:rPr lang="zh-TW" altLang="en-US" sz="4000">
                <a:solidFill>
                  <a:srgbClr val="002060"/>
                </a:solidFill>
                <a:latin typeface="可画甜心体"/>
                <a:ea typeface="可画甜心体"/>
                <a:cs typeface="+mn-cs"/>
              </a:rPr>
              <a:t>前</a:t>
            </a:r>
            <a:r>
              <a:rPr lang="en-US" altLang="zh-TW" sz="4000">
                <a:solidFill>
                  <a:srgbClr val="002060"/>
                </a:solidFill>
                <a:latin typeface="可画甜心体"/>
                <a:ea typeface="可画甜心体"/>
                <a:cs typeface="+mn-cs"/>
              </a:rPr>
              <a:t>)</a:t>
            </a:r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A8968B62-9D76-B16C-4420-5DC0187D1C5A}"/>
              </a:ext>
            </a:extLst>
          </p:cNvPr>
          <p:cNvSpPr/>
          <p:nvPr/>
        </p:nvSpPr>
        <p:spPr>
          <a:xfrm>
            <a:off x="4274714" y="5952342"/>
            <a:ext cx="1293598" cy="1310498"/>
          </a:xfrm>
          <a:custGeom>
            <a:avLst/>
            <a:gdLst/>
            <a:ahLst/>
            <a:cxnLst/>
            <a:rect l="l" t="t" r="r" b="b"/>
            <a:pathLst>
              <a:path w="1295045" h="1356714">
                <a:moveTo>
                  <a:pt x="0" y="0"/>
                </a:moveTo>
                <a:lnTo>
                  <a:pt x="1295045" y="0"/>
                </a:lnTo>
                <a:lnTo>
                  <a:pt x="1295045" y="1356713"/>
                </a:lnTo>
                <a:lnTo>
                  <a:pt x="0" y="13567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sp>
        <p:nvSpPr>
          <p:cNvPr id="33" name="文字方塊 17">
            <a:extLst>
              <a:ext uri="{FF2B5EF4-FFF2-40B4-BE49-F238E27FC236}">
                <a16:creationId xmlns:a16="http://schemas.microsoft.com/office/drawing/2014/main" id="{8CC7021E-4BCC-6763-BE48-8EF710FA36B5}"/>
              </a:ext>
            </a:extLst>
          </p:cNvPr>
          <p:cNvSpPr txBox="1"/>
          <p:nvPr/>
        </p:nvSpPr>
        <p:spPr>
          <a:xfrm>
            <a:off x="5768701" y="6574317"/>
            <a:ext cx="9710927" cy="21852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>
                <a:solidFill>
                  <a:srgbClr val="2E3A44"/>
                </a:solidFill>
                <a:latin typeface="可画甜心体"/>
                <a:ea typeface="可画甜心体"/>
              </a:rPr>
              <a:t>將申請文件及證明文件影本以電子郵件方式寄至</a:t>
            </a:r>
            <a:r>
              <a:rPr lang="en-US" altLang="zh-TW" sz="3600" dirty="0">
                <a:solidFill>
                  <a:srgbClr val="2E3A44"/>
                </a:solidFill>
                <a:latin typeface="可画甜心体"/>
                <a:ea typeface="可画甜心体"/>
              </a:rPr>
              <a:t>:</a:t>
            </a:r>
            <a:br>
              <a:rPr lang="en-US" altLang="zh-TW" sz="3600" dirty="0">
                <a:latin typeface="可画甜心体"/>
                <a:ea typeface="可画甜心体"/>
              </a:rPr>
            </a:br>
            <a:r>
              <a:rPr lang="en-US" sz="2800" b="1" dirty="0" err="1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buyerdirect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/>
                <a:ea typeface="Microsoft YaHei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@taitra.org.tw</a:t>
            </a:r>
            <a:br>
              <a:rPr lang="en-US" altLang="zh-TW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itchFamily="18" charset="0"/>
              </a:rPr>
            </a:br>
            <a:r>
              <a:rPr lang="zh-TW" altLang="en-US" sz="3600" dirty="0">
                <a:solidFill>
                  <a:srgbClr val="2E3A44"/>
                </a:solidFill>
                <a:latin typeface="可画甜心体"/>
                <a:ea typeface="可画甜心体"/>
              </a:rPr>
              <a:t>並以電話 </a:t>
            </a:r>
            <a:r>
              <a:rPr lang="zh-TW" altLang="en-US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02-2725 5200 #</a:t>
            </a:r>
            <a:r>
              <a:rPr lang="en-US" altLang="zh-TW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1880</a:t>
            </a:r>
            <a:r>
              <a:rPr lang="zh-TW" altLang="en-US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 </a:t>
            </a:r>
            <a:r>
              <a:rPr lang="en-US" altLang="zh-TW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/</a:t>
            </a:r>
            <a:r>
              <a:rPr lang="zh-TW" altLang="en-US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 </a:t>
            </a:r>
            <a:r>
              <a:rPr lang="en-US" altLang="zh-TW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1881</a:t>
            </a:r>
            <a:r>
              <a:rPr lang="zh-TW" altLang="en-US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 </a:t>
            </a:r>
            <a:r>
              <a:rPr lang="en-US" altLang="zh-TW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/</a:t>
            </a:r>
            <a:r>
              <a:rPr lang="zh-TW" altLang="en-US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 18</a:t>
            </a:r>
            <a:r>
              <a:rPr lang="en-US" altLang="zh-TW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84</a:t>
            </a:r>
            <a:r>
              <a:rPr lang="zh-TW" altLang="en-US" sz="2800" b="1" dirty="0">
                <a:solidFill>
                  <a:srgbClr val="0070C0"/>
                </a:solidFill>
                <a:latin typeface="Microsoft YaHei"/>
                <a:ea typeface="Microsoft YaHei"/>
                <a:cs typeface="Times New Roman"/>
              </a:rPr>
              <a:t> / 1896</a:t>
            </a:r>
            <a:br>
              <a:rPr lang="zh-TW" altLang="en-US" sz="2800" b="1" dirty="0">
                <a:latin typeface="Microsoft YaHei"/>
                <a:ea typeface="Microsoft YaHei"/>
                <a:cs typeface="Times New Roman"/>
              </a:rPr>
            </a:br>
            <a:r>
              <a:rPr lang="zh-TW" altLang="en-US" sz="3600" dirty="0">
                <a:solidFill>
                  <a:srgbClr val="2E3A44"/>
                </a:solidFill>
                <a:latin typeface="可画甜心体"/>
                <a:ea typeface="可画甜心体"/>
              </a:rPr>
              <a:t>向執行單位確認是否收到申請文件。</a:t>
            </a:r>
          </a:p>
        </p:txBody>
      </p:sp>
      <p:sp>
        <p:nvSpPr>
          <p:cNvPr id="34" name="文字方塊 18">
            <a:extLst>
              <a:ext uri="{FF2B5EF4-FFF2-40B4-BE49-F238E27FC236}">
                <a16:creationId xmlns:a16="http://schemas.microsoft.com/office/drawing/2014/main" id="{87DD0CE5-7C4E-2054-3126-07A68849EBD5}"/>
              </a:ext>
            </a:extLst>
          </p:cNvPr>
          <p:cNvSpPr txBox="1"/>
          <p:nvPr/>
        </p:nvSpPr>
        <p:spPr>
          <a:xfrm>
            <a:off x="5816218" y="9491951"/>
            <a:ext cx="9710928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⚠️</a:t>
            </a:r>
            <a:r>
              <a:rPr lang="zh-TW" altLang="zh-TW" sz="2800" dirty="0">
                <a:solidFill>
                  <a:schemeClr val="accent6">
                    <a:lumMod val="50000"/>
                  </a:schemeClr>
                </a:solidFill>
                <a:latin typeface="可画甜心体"/>
                <a:ea typeface="可画甜心体"/>
              </a:rPr>
              <a:t>線上系統建置完成</a:t>
            </a:r>
            <a:r>
              <a:rPr lang="zh-TW" altLang="en-US" sz="2800" dirty="0">
                <a:solidFill>
                  <a:schemeClr val="accent6">
                    <a:lumMod val="50000"/>
                  </a:schemeClr>
                </a:solidFill>
                <a:latin typeface="可画甜心体"/>
                <a:ea typeface="可画甜心体"/>
              </a:rPr>
              <a:t>後</a:t>
            </a:r>
            <a:r>
              <a:rPr lang="zh-TW" altLang="zh-TW" sz="2800" dirty="0">
                <a:solidFill>
                  <a:schemeClr val="accent6">
                    <a:lumMod val="50000"/>
                  </a:schemeClr>
                </a:solidFill>
                <a:latin typeface="可画甜心体"/>
                <a:ea typeface="可画甜心体"/>
              </a:rPr>
              <a:t>，</a:t>
            </a:r>
            <a:r>
              <a:rPr lang="zh-TW" altLang="en-US" sz="2800" dirty="0">
                <a:solidFill>
                  <a:schemeClr val="accent6">
                    <a:lumMod val="50000"/>
                  </a:schemeClr>
                </a:solidFill>
                <a:latin typeface="可画甜心体"/>
                <a:ea typeface="可画甜心体"/>
              </a:rPr>
              <a:t>將</a:t>
            </a:r>
            <a:r>
              <a:rPr lang="zh-TW" altLang="zh-TW" sz="2800" dirty="0">
                <a:solidFill>
                  <a:schemeClr val="accent6">
                    <a:lumMod val="50000"/>
                  </a:schemeClr>
                </a:solidFill>
                <a:latin typeface="可画甜心体"/>
                <a:ea typeface="可画甜心体"/>
              </a:rPr>
              <a:t>不再受理電子郵件申請案。</a:t>
            </a:r>
            <a:endParaRPr lang="zh-TW" altLang="en-US" sz="2800" dirty="0">
              <a:solidFill>
                <a:schemeClr val="accent6">
                  <a:lumMod val="50000"/>
                </a:schemeClr>
              </a:solidFill>
              <a:latin typeface="可画甜心体"/>
              <a:ea typeface="可画甜心体"/>
            </a:endParaRP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BCB6D907-8DA1-0521-6575-37A43F5DEF7F}"/>
              </a:ext>
            </a:extLst>
          </p:cNvPr>
          <p:cNvSpPr txBox="1"/>
          <p:nvPr/>
        </p:nvSpPr>
        <p:spPr>
          <a:xfrm>
            <a:off x="434784" y="1537824"/>
            <a:ext cx="18029061" cy="16485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4480"/>
              </a:lnSpc>
            </a:pPr>
            <a:r>
              <a:rPr lang="zh-TW" alt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提供申請企業之海外買主來臺之機票及住宿費，企業可申請機票或住宿</a:t>
            </a:r>
            <a:r>
              <a:rPr 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，</a:t>
            </a:r>
            <a:r>
              <a:rPr lang="zh-TW" alt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或同時申請機票及住宿</a:t>
            </a:r>
            <a:r>
              <a:rPr 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。</a:t>
            </a:r>
          </a:p>
          <a:p>
            <a:pPr algn="just">
              <a:lnSpc>
                <a:spcPts val="4480"/>
              </a:lnSpc>
            </a:pPr>
            <a:r>
              <a:rPr lang="zh-TW" alt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每次申請不限買主家數</a:t>
            </a:r>
            <a:r>
              <a:rPr 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，</a:t>
            </a:r>
            <a:r>
              <a:rPr lang="zh-TW" alt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惟每家買主僅限輔導</a:t>
            </a:r>
            <a:r>
              <a:rPr 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1</a:t>
            </a:r>
            <a:r>
              <a:rPr lang="zh-TW" alt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人</a:t>
            </a:r>
            <a:r>
              <a:rPr 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。</a:t>
            </a:r>
          </a:p>
          <a:p>
            <a:pPr algn="just">
              <a:lnSpc>
                <a:spcPts val="4480"/>
              </a:lnSpc>
            </a:pPr>
            <a:r>
              <a:rPr lang="zh-TW" alt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每家企業申請額度合計上限為新臺幣</a:t>
            </a:r>
            <a:r>
              <a:rPr 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20</a:t>
            </a:r>
            <a:r>
              <a:rPr lang="zh-TW" alt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萬元</a:t>
            </a:r>
            <a:r>
              <a:rPr 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，</a:t>
            </a:r>
            <a:r>
              <a:rPr lang="zh-TW" alt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若請款未達新臺幣</a:t>
            </a:r>
            <a:r>
              <a:rPr 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20萬元，</a:t>
            </a:r>
            <a:r>
              <a:rPr lang="zh-TW" alt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則以實際請款額度核銷</a:t>
            </a:r>
            <a:r>
              <a:rPr lang="en-US" sz="3600" dirty="0">
                <a:solidFill>
                  <a:srgbClr val="376092"/>
                </a:solidFill>
                <a:latin typeface="可画甜心体"/>
                <a:ea typeface="可画甜心体"/>
                <a:sym typeface="可画甜心体"/>
              </a:rPr>
              <a:t>。</a:t>
            </a:r>
            <a:endParaRPr lang="zh-TW" altLang="en-US" sz="3600" dirty="0">
              <a:solidFill>
                <a:srgbClr val="376092"/>
              </a:solidFill>
              <a:latin typeface="可画甜心体"/>
              <a:ea typeface="可画甜心体"/>
            </a:endParaRPr>
          </a:p>
        </p:txBody>
      </p:sp>
      <p:pic>
        <p:nvPicPr>
          <p:cNvPr id="36" name="圖片 35" descr="一張含有 服裝, 禮服, 紳士, 休閒西裝外套 的圖片&#10;&#10;AI 產生的內容可能不正確。">
            <a:extLst>
              <a:ext uri="{FF2B5EF4-FFF2-40B4-BE49-F238E27FC236}">
                <a16:creationId xmlns:a16="http://schemas.microsoft.com/office/drawing/2014/main" id="{E76038D7-2EF3-C0F2-8498-2842CF3CC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2757" y="7411051"/>
            <a:ext cx="1434612" cy="262670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7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9F9433-72C2-06C0-353A-FCB270B74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8">
            <a:extLst>
              <a:ext uri="{FF2B5EF4-FFF2-40B4-BE49-F238E27FC236}">
                <a16:creationId xmlns:a16="http://schemas.microsoft.com/office/drawing/2014/main" id="{B9244CF9-7A7C-AF2A-6062-731D29BB12CD}"/>
              </a:ext>
            </a:extLst>
          </p:cNvPr>
          <p:cNvSpPr/>
          <p:nvPr/>
        </p:nvSpPr>
        <p:spPr>
          <a:xfrm>
            <a:off x="1073855" y="10019726"/>
            <a:ext cx="16185445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E2FDC170-E826-A61C-F0B6-1E8D5F6FBC8C}"/>
              </a:ext>
            </a:extLst>
          </p:cNvPr>
          <p:cNvSpPr txBox="1"/>
          <p:nvPr/>
        </p:nvSpPr>
        <p:spPr>
          <a:xfrm>
            <a:off x="237936" y="-2819"/>
            <a:ext cx="3362933" cy="152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買主直達</a:t>
            </a:r>
            <a:endParaRPr lang="en-US" sz="6999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53A567C9-8C96-6F3E-54E7-AAD7F23F5BFF}"/>
              </a:ext>
            </a:extLst>
          </p:cNvPr>
          <p:cNvGrpSpPr/>
          <p:nvPr/>
        </p:nvGrpSpPr>
        <p:grpSpPr>
          <a:xfrm>
            <a:off x="285309" y="1063115"/>
            <a:ext cx="17691523" cy="3819844"/>
            <a:chOff x="-282491" y="1133453"/>
            <a:chExt cx="14098217" cy="3043999"/>
          </a:xfrm>
        </p:grpSpPr>
        <p:sp>
          <p:nvSpPr>
            <p:cNvPr id="37" name="Rectangle 2">
              <a:extLst>
                <a:ext uri="{FF2B5EF4-FFF2-40B4-BE49-F238E27FC236}">
                  <a16:creationId xmlns:a16="http://schemas.microsoft.com/office/drawing/2014/main" id="{FC4C0B81-E2B5-EA25-948E-8DB38F3163A2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-282491" y="1684053"/>
              <a:ext cx="3540764" cy="66096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defPPr>
                <a:defRPr lang="zh-TW"/>
              </a:defPPr>
              <a:lvl1pPr marL="0"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5199">
                  <a:solidFill>
                    <a:srgbClr val="00B0F0"/>
                  </a:solidFill>
                  <a:latin typeface="可畫酷黑-繁"/>
                  <a:ea typeface="可畫酷黑-繁"/>
                  <a:cs typeface="+mn-cs"/>
                </a:rPr>
                <a:t>申請流程</a:t>
              </a:r>
              <a:endParaRPr lang="en-US" altLang="zh-TW" sz="5199">
                <a:solidFill>
                  <a:srgbClr val="00B0F0"/>
                </a:solidFill>
                <a:latin typeface="可畫酷黑-繁"/>
                <a:ea typeface="可畫酷黑-繁"/>
                <a:cs typeface="+mn-cs"/>
              </a:endParaRPr>
            </a:p>
          </p:txBody>
        </p:sp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06BF80C2-B147-AFF2-3B62-0B2D3E3E4112}"/>
                </a:ext>
              </a:extLst>
            </p:cNvPr>
            <p:cNvGrpSpPr/>
            <p:nvPr/>
          </p:nvGrpSpPr>
          <p:grpSpPr>
            <a:xfrm>
              <a:off x="1398931" y="2350785"/>
              <a:ext cx="10058077" cy="1806638"/>
              <a:chOff x="1398931" y="2350785"/>
              <a:chExt cx="11452031" cy="2057023"/>
            </a:xfrm>
          </p:grpSpPr>
          <p:grpSp>
            <p:nvGrpSpPr>
              <p:cNvPr id="49" name="Group 2">
                <a:extLst>
                  <a:ext uri="{FF2B5EF4-FFF2-40B4-BE49-F238E27FC236}">
                    <a16:creationId xmlns:a16="http://schemas.microsoft.com/office/drawing/2014/main" id="{E456DF08-0B99-6814-A49D-4BBFB1BF9633}"/>
                  </a:ext>
                </a:extLst>
              </p:cNvPr>
              <p:cNvGrpSpPr/>
              <p:nvPr/>
            </p:nvGrpSpPr>
            <p:grpSpPr>
              <a:xfrm>
                <a:off x="1398931" y="2754297"/>
                <a:ext cx="11452031" cy="1400444"/>
                <a:chOff x="1398931" y="2754297"/>
                <a:chExt cx="3527490" cy="431369"/>
              </a:xfrm>
              <a:solidFill>
                <a:schemeClr val="accent6">
                  <a:lumMod val="40000"/>
                  <a:lumOff val="60000"/>
                </a:schemeClr>
              </a:solidFill>
            </p:grpSpPr>
            <p:sp>
              <p:nvSpPr>
                <p:cNvPr id="115" name="Freeform 3">
                  <a:extLst>
                    <a:ext uri="{FF2B5EF4-FFF2-40B4-BE49-F238E27FC236}">
                      <a16:creationId xmlns:a16="http://schemas.microsoft.com/office/drawing/2014/main" id="{30626245-93FA-05A7-6B0C-E5D857B80DBA}"/>
                    </a:ext>
                  </a:extLst>
                </p:cNvPr>
                <p:cNvSpPr/>
                <p:nvPr/>
              </p:nvSpPr>
              <p:spPr>
                <a:xfrm>
                  <a:off x="1398931" y="2754297"/>
                  <a:ext cx="3527490" cy="431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7490" h="431369">
                      <a:moveTo>
                        <a:pt x="3523680" y="338125"/>
                      </a:moveTo>
                      <a:cubicBezTo>
                        <a:pt x="3523680" y="323693"/>
                        <a:pt x="3527490" y="309017"/>
                        <a:pt x="3521140" y="294586"/>
                      </a:cubicBezTo>
                      <a:cubicBezTo>
                        <a:pt x="3513520" y="285046"/>
                        <a:pt x="3502090" y="96948"/>
                        <a:pt x="3502090" y="87408"/>
                      </a:cubicBezTo>
                      <a:cubicBezTo>
                        <a:pt x="3499550" y="80804"/>
                        <a:pt x="3498280" y="73955"/>
                        <a:pt x="3495740" y="54610"/>
                      </a:cubicBezTo>
                      <a:cubicBezTo>
                        <a:pt x="3495740" y="44450"/>
                        <a:pt x="3494470" y="34290"/>
                        <a:pt x="3493200" y="21590"/>
                      </a:cubicBezTo>
                      <a:cubicBezTo>
                        <a:pt x="3483040" y="19050"/>
                        <a:pt x="3474150" y="17780"/>
                        <a:pt x="3463990" y="16510"/>
                      </a:cubicBezTo>
                      <a:cubicBezTo>
                        <a:pt x="3450096" y="15240"/>
                        <a:pt x="3433786" y="16510"/>
                        <a:pt x="3420195" y="16510"/>
                      </a:cubicBezTo>
                      <a:cubicBezTo>
                        <a:pt x="3352238" y="13970"/>
                        <a:pt x="3284281" y="8890"/>
                        <a:pt x="3216324" y="7620"/>
                      </a:cubicBezTo>
                      <a:cubicBezTo>
                        <a:pt x="3088564" y="5080"/>
                        <a:pt x="2958087" y="3810"/>
                        <a:pt x="2830328" y="2540"/>
                      </a:cubicBezTo>
                      <a:cubicBezTo>
                        <a:pt x="2784117" y="2540"/>
                        <a:pt x="2735188" y="0"/>
                        <a:pt x="2688977" y="0"/>
                      </a:cubicBezTo>
                      <a:cubicBezTo>
                        <a:pt x="2577527" y="0"/>
                        <a:pt x="2468796" y="1270"/>
                        <a:pt x="2357347" y="1270"/>
                      </a:cubicBezTo>
                      <a:cubicBezTo>
                        <a:pt x="2292108" y="1270"/>
                        <a:pt x="2226869" y="3810"/>
                        <a:pt x="2158912" y="3810"/>
                      </a:cubicBezTo>
                      <a:cubicBezTo>
                        <a:pt x="2090955" y="5080"/>
                        <a:pt x="859573" y="7620"/>
                        <a:pt x="791615" y="7620"/>
                      </a:cubicBezTo>
                      <a:cubicBezTo>
                        <a:pt x="737250" y="7620"/>
                        <a:pt x="682884" y="6350"/>
                        <a:pt x="628519" y="7620"/>
                      </a:cubicBezTo>
                      <a:cubicBezTo>
                        <a:pt x="579589" y="8890"/>
                        <a:pt x="527942" y="11430"/>
                        <a:pt x="479013" y="12700"/>
                      </a:cubicBezTo>
                      <a:cubicBezTo>
                        <a:pt x="427366" y="15240"/>
                        <a:pt x="375718" y="16510"/>
                        <a:pt x="326789" y="19050"/>
                      </a:cubicBezTo>
                      <a:cubicBezTo>
                        <a:pt x="253395" y="21590"/>
                        <a:pt x="177284" y="24130"/>
                        <a:pt x="103890" y="27940"/>
                      </a:cubicBezTo>
                      <a:cubicBezTo>
                        <a:pt x="60397" y="30480"/>
                        <a:pt x="34505" y="34290"/>
                        <a:pt x="12915" y="36830"/>
                      </a:cubicBezTo>
                      <a:cubicBezTo>
                        <a:pt x="12915" y="38100"/>
                        <a:pt x="10375" y="40640"/>
                        <a:pt x="10375" y="43180"/>
                      </a:cubicBezTo>
                      <a:cubicBezTo>
                        <a:pt x="9105" y="70531"/>
                        <a:pt x="6565" y="76157"/>
                        <a:pt x="5295" y="81538"/>
                      </a:cubicBezTo>
                      <a:cubicBezTo>
                        <a:pt x="4025" y="84718"/>
                        <a:pt x="5295" y="88142"/>
                        <a:pt x="4025" y="91322"/>
                      </a:cubicBezTo>
                      <a:cubicBezTo>
                        <a:pt x="-3595" y="107466"/>
                        <a:pt x="1485" y="307305"/>
                        <a:pt x="4025" y="323693"/>
                      </a:cubicBezTo>
                      <a:cubicBezTo>
                        <a:pt x="2755" y="336657"/>
                        <a:pt x="7835" y="349376"/>
                        <a:pt x="7835" y="362340"/>
                      </a:cubicBezTo>
                      <a:cubicBezTo>
                        <a:pt x="7835" y="368455"/>
                        <a:pt x="11645" y="374815"/>
                        <a:pt x="4025" y="401594"/>
                      </a:cubicBezTo>
                      <a:cubicBezTo>
                        <a:pt x="1485" y="410484"/>
                        <a:pt x="6565" y="416834"/>
                        <a:pt x="15455" y="418104"/>
                      </a:cubicBezTo>
                      <a:cubicBezTo>
                        <a:pt x="25615" y="419374"/>
                        <a:pt x="34505" y="419374"/>
                        <a:pt x="44665" y="419374"/>
                      </a:cubicBezTo>
                      <a:cubicBezTo>
                        <a:pt x="125636" y="420644"/>
                        <a:pt x="212621" y="420644"/>
                        <a:pt x="302325" y="421914"/>
                      </a:cubicBezTo>
                      <a:cubicBezTo>
                        <a:pt x="351254" y="423184"/>
                        <a:pt x="400183" y="424454"/>
                        <a:pt x="446394" y="425724"/>
                      </a:cubicBezTo>
                      <a:cubicBezTo>
                        <a:pt x="527942" y="426994"/>
                        <a:pt x="606772" y="426994"/>
                        <a:pt x="688321" y="428264"/>
                      </a:cubicBezTo>
                      <a:cubicBezTo>
                        <a:pt x="720940" y="428264"/>
                        <a:pt x="750841" y="428264"/>
                        <a:pt x="783461" y="426994"/>
                      </a:cubicBezTo>
                      <a:cubicBezTo>
                        <a:pt x="797052" y="426994"/>
                        <a:pt x="813362" y="425724"/>
                        <a:pt x="826953" y="425724"/>
                      </a:cubicBezTo>
                      <a:cubicBezTo>
                        <a:pt x="881319" y="426994"/>
                        <a:pt x="1968632" y="418104"/>
                        <a:pt x="2022998" y="419374"/>
                      </a:cubicBezTo>
                      <a:cubicBezTo>
                        <a:pt x="2099110" y="420644"/>
                        <a:pt x="2308417" y="420644"/>
                        <a:pt x="2384529" y="420644"/>
                      </a:cubicBezTo>
                      <a:cubicBezTo>
                        <a:pt x="2414430" y="420644"/>
                        <a:pt x="2441613" y="419374"/>
                        <a:pt x="2471514" y="419374"/>
                      </a:cubicBezTo>
                      <a:cubicBezTo>
                        <a:pt x="2520443" y="420644"/>
                        <a:pt x="2569372" y="421914"/>
                        <a:pt x="2618302" y="423184"/>
                      </a:cubicBezTo>
                      <a:cubicBezTo>
                        <a:pt x="2724315" y="425724"/>
                        <a:pt x="2827609" y="423184"/>
                        <a:pt x="2933622" y="426994"/>
                      </a:cubicBezTo>
                      <a:cubicBezTo>
                        <a:pt x="3110311" y="432074"/>
                        <a:pt x="3289717" y="425724"/>
                        <a:pt x="3463990" y="430804"/>
                      </a:cubicBezTo>
                      <a:cubicBezTo>
                        <a:pt x="3484310" y="432074"/>
                        <a:pt x="3504630" y="430804"/>
                        <a:pt x="3527490" y="430804"/>
                      </a:cubicBezTo>
                      <a:cubicBezTo>
                        <a:pt x="3527490" y="406674"/>
                        <a:pt x="3527490" y="393974"/>
                        <a:pt x="3527490" y="375059"/>
                      </a:cubicBezTo>
                      <a:cubicBezTo>
                        <a:pt x="3526220" y="362585"/>
                        <a:pt x="3523680" y="350844"/>
                        <a:pt x="3523680" y="338125"/>
                      </a:cubicBezTo>
                      <a:close/>
                    </a:path>
                  </a:pathLst>
                </a:custGeom>
                <a:grpFill/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</p:grpSp>
          <p:grpSp>
            <p:nvGrpSpPr>
              <p:cNvPr id="50" name="Group 4">
                <a:extLst>
                  <a:ext uri="{FF2B5EF4-FFF2-40B4-BE49-F238E27FC236}">
                    <a16:creationId xmlns:a16="http://schemas.microsoft.com/office/drawing/2014/main" id="{1F7DA8CA-EED4-1A97-8FF7-793FDBC0F0C5}"/>
                  </a:ext>
                </a:extLst>
              </p:cNvPr>
              <p:cNvGrpSpPr/>
              <p:nvPr/>
            </p:nvGrpSpPr>
            <p:grpSpPr>
              <a:xfrm>
                <a:off x="1553750" y="2350785"/>
                <a:ext cx="1700449" cy="1700449"/>
                <a:chOff x="1553750" y="2350785"/>
                <a:chExt cx="812800" cy="812800"/>
              </a:xfrm>
            </p:grpSpPr>
            <p:sp>
              <p:nvSpPr>
                <p:cNvPr id="113" name="Freeform 5">
                  <a:extLst>
                    <a:ext uri="{FF2B5EF4-FFF2-40B4-BE49-F238E27FC236}">
                      <a16:creationId xmlns:a16="http://schemas.microsoft.com/office/drawing/2014/main" id="{B836B169-0DBC-DC5B-FD26-2522E7EA5576}"/>
                    </a:ext>
                  </a:extLst>
                </p:cNvPr>
                <p:cNvSpPr/>
                <p:nvPr/>
              </p:nvSpPr>
              <p:spPr>
                <a:xfrm>
                  <a:off x="1553750" y="2350785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3EDE0"/>
                </a:solidFill>
                <a:ln w="8572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114" name="TextBox 6">
                  <a:extLst>
                    <a:ext uri="{FF2B5EF4-FFF2-40B4-BE49-F238E27FC236}">
                      <a16:creationId xmlns:a16="http://schemas.microsoft.com/office/drawing/2014/main" id="{CFA4C178-6418-3AB2-6732-AF1A143B8680}"/>
                    </a:ext>
                  </a:extLst>
                </p:cNvPr>
                <p:cNvSpPr txBox="1"/>
                <p:nvPr/>
              </p:nvSpPr>
              <p:spPr>
                <a:xfrm>
                  <a:off x="1629950" y="2360310"/>
                  <a:ext cx="660400" cy="727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sp>
            <p:nvSpPr>
              <p:cNvPr id="51" name="Freeform 7">
                <a:extLst>
                  <a:ext uri="{FF2B5EF4-FFF2-40B4-BE49-F238E27FC236}">
                    <a16:creationId xmlns:a16="http://schemas.microsoft.com/office/drawing/2014/main" id="{32E7A531-ABFC-3728-935E-883BC9894D90}"/>
                  </a:ext>
                </a:extLst>
              </p:cNvPr>
              <p:cNvSpPr/>
              <p:nvPr/>
            </p:nvSpPr>
            <p:spPr>
              <a:xfrm>
                <a:off x="1947289" y="2645683"/>
                <a:ext cx="1060168" cy="1110653"/>
              </a:xfrm>
              <a:custGeom>
                <a:avLst/>
                <a:gdLst/>
                <a:ahLst/>
                <a:cxnLst/>
                <a:rect l="l" t="t" r="r" b="b"/>
                <a:pathLst>
                  <a:path w="1295045" h="1356714">
                    <a:moveTo>
                      <a:pt x="0" y="0"/>
                    </a:moveTo>
                    <a:lnTo>
                      <a:pt x="1295045" y="0"/>
                    </a:lnTo>
                    <a:lnTo>
                      <a:pt x="1295045" y="1356713"/>
                    </a:lnTo>
                    <a:lnTo>
                      <a:pt x="0" y="135671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grpSp>
            <p:nvGrpSpPr>
              <p:cNvPr id="52" name="Group 8">
                <a:extLst>
                  <a:ext uri="{FF2B5EF4-FFF2-40B4-BE49-F238E27FC236}">
                    <a16:creationId xmlns:a16="http://schemas.microsoft.com/office/drawing/2014/main" id="{FEA2A87A-6DB8-30A1-026D-4175B1F7126A}"/>
                  </a:ext>
                </a:extLst>
              </p:cNvPr>
              <p:cNvGrpSpPr/>
              <p:nvPr/>
            </p:nvGrpSpPr>
            <p:grpSpPr>
              <a:xfrm>
                <a:off x="1655839" y="3975451"/>
                <a:ext cx="1496273" cy="432357"/>
                <a:chOff x="1655839" y="3975451"/>
                <a:chExt cx="6631077" cy="1916090"/>
              </a:xfrm>
            </p:grpSpPr>
            <p:sp>
              <p:nvSpPr>
                <p:cNvPr id="111" name="Freeform 9">
                  <a:extLst>
                    <a:ext uri="{FF2B5EF4-FFF2-40B4-BE49-F238E27FC236}">
                      <a16:creationId xmlns:a16="http://schemas.microsoft.com/office/drawing/2014/main" id="{ED1882CA-74EB-932E-5CB0-BB19FC4E6058}"/>
                    </a:ext>
                  </a:extLst>
                </p:cNvPr>
                <p:cNvSpPr/>
                <p:nvPr/>
              </p:nvSpPr>
              <p:spPr>
                <a:xfrm>
                  <a:off x="1668539" y="3988151"/>
                  <a:ext cx="6605677" cy="1890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677" h="1890690">
                      <a:moveTo>
                        <a:pt x="5648731" y="1890690"/>
                      </a:moveTo>
                      <a:lnTo>
                        <a:pt x="956945" y="1890690"/>
                      </a:lnTo>
                      <a:cubicBezTo>
                        <a:pt x="428371" y="1890690"/>
                        <a:pt x="0" y="1462192"/>
                        <a:pt x="0" y="945345"/>
                      </a:cubicBezTo>
                      <a:cubicBezTo>
                        <a:pt x="0" y="428371"/>
                        <a:pt x="428371" y="0"/>
                        <a:pt x="956945" y="0"/>
                      </a:cubicBezTo>
                      <a:lnTo>
                        <a:pt x="5648731" y="0"/>
                      </a:lnTo>
                      <a:cubicBezTo>
                        <a:pt x="6177178" y="0"/>
                        <a:pt x="6605677" y="428371"/>
                        <a:pt x="6605677" y="945345"/>
                      </a:cubicBezTo>
                      <a:cubicBezTo>
                        <a:pt x="6605677" y="1462192"/>
                        <a:pt x="6177178" y="1890690"/>
                        <a:pt x="5648731" y="1890690"/>
                      </a:cubicBezTo>
                      <a:close/>
                    </a:path>
                  </a:pathLst>
                </a:custGeom>
                <a:solidFill>
                  <a:srgbClr val="0A3B42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112" name="Freeform 10">
                  <a:extLst>
                    <a:ext uri="{FF2B5EF4-FFF2-40B4-BE49-F238E27FC236}">
                      <a16:creationId xmlns:a16="http://schemas.microsoft.com/office/drawing/2014/main" id="{FC68E1AD-67A0-3655-B5D8-C404A6540CF1}"/>
                    </a:ext>
                  </a:extLst>
                </p:cNvPr>
                <p:cNvSpPr/>
                <p:nvPr/>
              </p:nvSpPr>
              <p:spPr>
                <a:xfrm>
                  <a:off x="1655839" y="3975451"/>
                  <a:ext cx="6631077" cy="1916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1077" h="1916090">
                      <a:moveTo>
                        <a:pt x="5661431" y="0"/>
                      </a:moveTo>
                      <a:lnTo>
                        <a:pt x="969645" y="0"/>
                      </a:lnTo>
                      <a:cubicBezTo>
                        <a:pt x="434975" y="0"/>
                        <a:pt x="0" y="434975"/>
                        <a:pt x="0" y="958045"/>
                      </a:cubicBezTo>
                      <a:cubicBezTo>
                        <a:pt x="0" y="1481115"/>
                        <a:pt x="434975" y="1916090"/>
                        <a:pt x="969645" y="1916090"/>
                      </a:cubicBezTo>
                      <a:lnTo>
                        <a:pt x="5661431" y="1916090"/>
                      </a:lnTo>
                      <a:cubicBezTo>
                        <a:pt x="6196101" y="1916090"/>
                        <a:pt x="6631077" y="1481115"/>
                        <a:pt x="6631077" y="958045"/>
                      </a:cubicBezTo>
                      <a:cubicBezTo>
                        <a:pt x="6631077" y="434975"/>
                        <a:pt x="6196101" y="0"/>
                        <a:pt x="5661431" y="0"/>
                      </a:cubicBezTo>
                      <a:close/>
                      <a:moveTo>
                        <a:pt x="5661431" y="1890690"/>
                      </a:moveTo>
                      <a:lnTo>
                        <a:pt x="969645" y="1890690"/>
                      </a:lnTo>
                      <a:cubicBezTo>
                        <a:pt x="448945" y="1890690"/>
                        <a:pt x="25400" y="1467145"/>
                        <a:pt x="25400" y="958045"/>
                      </a:cubicBezTo>
                      <a:cubicBezTo>
                        <a:pt x="25400" y="448945"/>
                        <a:pt x="448945" y="25400"/>
                        <a:pt x="969645" y="25400"/>
                      </a:cubicBezTo>
                      <a:lnTo>
                        <a:pt x="5661431" y="25400"/>
                      </a:lnTo>
                      <a:cubicBezTo>
                        <a:pt x="6182131" y="25400"/>
                        <a:pt x="6605677" y="448945"/>
                        <a:pt x="6605677" y="958045"/>
                      </a:cubicBezTo>
                      <a:cubicBezTo>
                        <a:pt x="6605677" y="1467145"/>
                        <a:pt x="6182131" y="1890690"/>
                        <a:pt x="5661431" y="18906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</p:grpSp>
          <p:grpSp>
            <p:nvGrpSpPr>
              <p:cNvPr id="53" name="Group 11">
                <a:extLst>
                  <a:ext uri="{FF2B5EF4-FFF2-40B4-BE49-F238E27FC236}">
                    <a16:creationId xmlns:a16="http://schemas.microsoft.com/office/drawing/2014/main" id="{FA39AF34-B49B-5868-B7C6-45FB6720FA74}"/>
                  </a:ext>
                </a:extLst>
              </p:cNvPr>
              <p:cNvGrpSpPr/>
              <p:nvPr/>
            </p:nvGrpSpPr>
            <p:grpSpPr>
              <a:xfrm>
                <a:off x="3489298" y="2350785"/>
                <a:ext cx="1700449" cy="1700449"/>
                <a:chOff x="3489298" y="2350785"/>
                <a:chExt cx="812800" cy="812800"/>
              </a:xfrm>
            </p:grpSpPr>
            <p:sp>
              <p:nvSpPr>
                <p:cNvPr id="109" name="Freeform 12">
                  <a:extLst>
                    <a:ext uri="{FF2B5EF4-FFF2-40B4-BE49-F238E27FC236}">
                      <a16:creationId xmlns:a16="http://schemas.microsoft.com/office/drawing/2014/main" id="{AE321467-82CD-CEF0-7EB6-16F164EBE2BF}"/>
                    </a:ext>
                  </a:extLst>
                </p:cNvPr>
                <p:cNvSpPr/>
                <p:nvPr/>
              </p:nvSpPr>
              <p:spPr>
                <a:xfrm>
                  <a:off x="3489298" y="2350785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3EDE0"/>
                </a:solidFill>
                <a:ln w="8572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110" name="TextBox 13">
                  <a:extLst>
                    <a:ext uri="{FF2B5EF4-FFF2-40B4-BE49-F238E27FC236}">
                      <a16:creationId xmlns:a16="http://schemas.microsoft.com/office/drawing/2014/main" id="{08E94E9B-CB81-C72C-5930-237D788F8CD6}"/>
                    </a:ext>
                  </a:extLst>
                </p:cNvPr>
                <p:cNvSpPr txBox="1"/>
                <p:nvPr/>
              </p:nvSpPr>
              <p:spPr>
                <a:xfrm>
                  <a:off x="3565498" y="2360310"/>
                  <a:ext cx="660400" cy="727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grpSp>
            <p:nvGrpSpPr>
              <p:cNvPr id="54" name="Group 14">
                <a:extLst>
                  <a:ext uri="{FF2B5EF4-FFF2-40B4-BE49-F238E27FC236}">
                    <a16:creationId xmlns:a16="http://schemas.microsoft.com/office/drawing/2014/main" id="{24E85A47-4005-E796-405E-DAA4B8D82ED4}"/>
                  </a:ext>
                </a:extLst>
              </p:cNvPr>
              <p:cNvGrpSpPr/>
              <p:nvPr/>
            </p:nvGrpSpPr>
            <p:grpSpPr>
              <a:xfrm>
                <a:off x="3591387" y="3975451"/>
                <a:ext cx="1496273" cy="432357"/>
                <a:chOff x="3591387" y="3975451"/>
                <a:chExt cx="6631077" cy="1916090"/>
              </a:xfrm>
            </p:grpSpPr>
            <p:sp>
              <p:nvSpPr>
                <p:cNvPr id="107" name="Freeform 15">
                  <a:extLst>
                    <a:ext uri="{FF2B5EF4-FFF2-40B4-BE49-F238E27FC236}">
                      <a16:creationId xmlns:a16="http://schemas.microsoft.com/office/drawing/2014/main" id="{3410CF1F-EB5A-FC45-A16A-81707B7BE700}"/>
                    </a:ext>
                  </a:extLst>
                </p:cNvPr>
                <p:cNvSpPr/>
                <p:nvPr/>
              </p:nvSpPr>
              <p:spPr>
                <a:xfrm>
                  <a:off x="3604087" y="3988151"/>
                  <a:ext cx="6605677" cy="1890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677" h="1890690">
                      <a:moveTo>
                        <a:pt x="5648731" y="1890690"/>
                      </a:moveTo>
                      <a:lnTo>
                        <a:pt x="956945" y="1890690"/>
                      </a:lnTo>
                      <a:cubicBezTo>
                        <a:pt x="428371" y="1890690"/>
                        <a:pt x="0" y="1462192"/>
                        <a:pt x="0" y="945345"/>
                      </a:cubicBezTo>
                      <a:cubicBezTo>
                        <a:pt x="0" y="428371"/>
                        <a:pt x="428371" y="0"/>
                        <a:pt x="956945" y="0"/>
                      </a:cubicBezTo>
                      <a:lnTo>
                        <a:pt x="5648731" y="0"/>
                      </a:lnTo>
                      <a:cubicBezTo>
                        <a:pt x="6177178" y="0"/>
                        <a:pt x="6605677" y="428371"/>
                        <a:pt x="6605677" y="945345"/>
                      </a:cubicBezTo>
                      <a:cubicBezTo>
                        <a:pt x="6605677" y="1462192"/>
                        <a:pt x="6177178" y="1890690"/>
                        <a:pt x="5648731" y="1890690"/>
                      </a:cubicBezTo>
                      <a:close/>
                    </a:path>
                  </a:pathLst>
                </a:custGeom>
                <a:solidFill>
                  <a:srgbClr val="0A3B42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108" name="Freeform 16">
                  <a:extLst>
                    <a:ext uri="{FF2B5EF4-FFF2-40B4-BE49-F238E27FC236}">
                      <a16:creationId xmlns:a16="http://schemas.microsoft.com/office/drawing/2014/main" id="{31085546-98C0-18F5-5177-2AD7D8A29878}"/>
                    </a:ext>
                  </a:extLst>
                </p:cNvPr>
                <p:cNvSpPr/>
                <p:nvPr/>
              </p:nvSpPr>
              <p:spPr>
                <a:xfrm>
                  <a:off x="3591387" y="3975451"/>
                  <a:ext cx="6631077" cy="1916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1077" h="1916090">
                      <a:moveTo>
                        <a:pt x="5661431" y="0"/>
                      </a:moveTo>
                      <a:lnTo>
                        <a:pt x="969645" y="0"/>
                      </a:lnTo>
                      <a:cubicBezTo>
                        <a:pt x="434975" y="0"/>
                        <a:pt x="0" y="434975"/>
                        <a:pt x="0" y="958045"/>
                      </a:cubicBezTo>
                      <a:cubicBezTo>
                        <a:pt x="0" y="1481115"/>
                        <a:pt x="434975" y="1916090"/>
                        <a:pt x="969645" y="1916090"/>
                      </a:cubicBezTo>
                      <a:lnTo>
                        <a:pt x="5661431" y="1916090"/>
                      </a:lnTo>
                      <a:cubicBezTo>
                        <a:pt x="6196101" y="1916090"/>
                        <a:pt x="6631077" y="1481115"/>
                        <a:pt x="6631077" y="958045"/>
                      </a:cubicBezTo>
                      <a:cubicBezTo>
                        <a:pt x="6631077" y="434975"/>
                        <a:pt x="6196101" y="0"/>
                        <a:pt x="5661431" y="0"/>
                      </a:cubicBezTo>
                      <a:close/>
                      <a:moveTo>
                        <a:pt x="5661431" y="1890690"/>
                      </a:moveTo>
                      <a:lnTo>
                        <a:pt x="969645" y="1890690"/>
                      </a:lnTo>
                      <a:cubicBezTo>
                        <a:pt x="448945" y="1890690"/>
                        <a:pt x="25400" y="1467145"/>
                        <a:pt x="25400" y="958045"/>
                      </a:cubicBezTo>
                      <a:cubicBezTo>
                        <a:pt x="25400" y="448945"/>
                        <a:pt x="448945" y="25400"/>
                        <a:pt x="969645" y="25400"/>
                      </a:cubicBezTo>
                      <a:lnTo>
                        <a:pt x="5661431" y="25400"/>
                      </a:lnTo>
                      <a:cubicBezTo>
                        <a:pt x="6182131" y="25400"/>
                        <a:pt x="6605677" y="448945"/>
                        <a:pt x="6605677" y="958045"/>
                      </a:cubicBezTo>
                      <a:cubicBezTo>
                        <a:pt x="6605677" y="1467145"/>
                        <a:pt x="6182131" y="1890690"/>
                        <a:pt x="5661431" y="18906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</p:grpSp>
          <p:grpSp>
            <p:nvGrpSpPr>
              <p:cNvPr id="55" name="Group 17">
                <a:extLst>
                  <a:ext uri="{FF2B5EF4-FFF2-40B4-BE49-F238E27FC236}">
                    <a16:creationId xmlns:a16="http://schemas.microsoft.com/office/drawing/2014/main" id="{5F17583E-3D47-86E3-D0B9-7F36399EB484}"/>
                  </a:ext>
                </a:extLst>
              </p:cNvPr>
              <p:cNvGrpSpPr/>
              <p:nvPr/>
            </p:nvGrpSpPr>
            <p:grpSpPr>
              <a:xfrm>
                <a:off x="5422785" y="2350785"/>
                <a:ext cx="1700449" cy="1700449"/>
                <a:chOff x="5422785" y="2350785"/>
                <a:chExt cx="812800" cy="812800"/>
              </a:xfrm>
            </p:grpSpPr>
            <p:sp>
              <p:nvSpPr>
                <p:cNvPr id="105" name="Freeform 18">
                  <a:extLst>
                    <a:ext uri="{FF2B5EF4-FFF2-40B4-BE49-F238E27FC236}">
                      <a16:creationId xmlns:a16="http://schemas.microsoft.com/office/drawing/2014/main" id="{37B96D14-AD9F-483D-DC6A-324361054C85}"/>
                    </a:ext>
                  </a:extLst>
                </p:cNvPr>
                <p:cNvSpPr/>
                <p:nvPr/>
              </p:nvSpPr>
              <p:spPr>
                <a:xfrm>
                  <a:off x="5422785" y="2350785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3EDE0"/>
                </a:solidFill>
                <a:ln w="8572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106" name="TextBox 19">
                  <a:extLst>
                    <a:ext uri="{FF2B5EF4-FFF2-40B4-BE49-F238E27FC236}">
                      <a16:creationId xmlns:a16="http://schemas.microsoft.com/office/drawing/2014/main" id="{FD1819C3-CC23-86D2-F0B8-DA6CBD92BD2B}"/>
                    </a:ext>
                  </a:extLst>
                </p:cNvPr>
                <p:cNvSpPr txBox="1"/>
                <p:nvPr/>
              </p:nvSpPr>
              <p:spPr>
                <a:xfrm>
                  <a:off x="5498985" y="2360310"/>
                  <a:ext cx="660400" cy="727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grpSp>
            <p:nvGrpSpPr>
              <p:cNvPr id="56" name="Group 20">
                <a:extLst>
                  <a:ext uri="{FF2B5EF4-FFF2-40B4-BE49-F238E27FC236}">
                    <a16:creationId xmlns:a16="http://schemas.microsoft.com/office/drawing/2014/main" id="{D2BB5BB1-94D4-4DA1-B8AC-0DDDFD86EF2F}"/>
                  </a:ext>
                </a:extLst>
              </p:cNvPr>
              <p:cNvGrpSpPr/>
              <p:nvPr/>
            </p:nvGrpSpPr>
            <p:grpSpPr>
              <a:xfrm>
                <a:off x="5524874" y="3975451"/>
                <a:ext cx="1496273" cy="432357"/>
                <a:chOff x="5524874" y="3975451"/>
                <a:chExt cx="6631077" cy="1916090"/>
              </a:xfrm>
            </p:grpSpPr>
            <p:sp>
              <p:nvSpPr>
                <p:cNvPr id="103" name="Freeform 21">
                  <a:extLst>
                    <a:ext uri="{FF2B5EF4-FFF2-40B4-BE49-F238E27FC236}">
                      <a16:creationId xmlns:a16="http://schemas.microsoft.com/office/drawing/2014/main" id="{1903663B-1C1A-A147-4D61-DDB71650DA96}"/>
                    </a:ext>
                  </a:extLst>
                </p:cNvPr>
                <p:cNvSpPr/>
                <p:nvPr/>
              </p:nvSpPr>
              <p:spPr>
                <a:xfrm>
                  <a:off x="5537574" y="3988151"/>
                  <a:ext cx="6605677" cy="1890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677" h="1890690">
                      <a:moveTo>
                        <a:pt x="5648731" y="1890690"/>
                      </a:moveTo>
                      <a:lnTo>
                        <a:pt x="956945" y="1890690"/>
                      </a:lnTo>
                      <a:cubicBezTo>
                        <a:pt x="428371" y="1890690"/>
                        <a:pt x="0" y="1462192"/>
                        <a:pt x="0" y="945345"/>
                      </a:cubicBezTo>
                      <a:cubicBezTo>
                        <a:pt x="0" y="428371"/>
                        <a:pt x="428371" y="0"/>
                        <a:pt x="956945" y="0"/>
                      </a:cubicBezTo>
                      <a:lnTo>
                        <a:pt x="5648731" y="0"/>
                      </a:lnTo>
                      <a:cubicBezTo>
                        <a:pt x="6177178" y="0"/>
                        <a:pt x="6605677" y="428371"/>
                        <a:pt x="6605677" y="945345"/>
                      </a:cubicBezTo>
                      <a:cubicBezTo>
                        <a:pt x="6605677" y="1462192"/>
                        <a:pt x="6177178" y="1890690"/>
                        <a:pt x="5648731" y="1890690"/>
                      </a:cubicBezTo>
                      <a:close/>
                    </a:path>
                  </a:pathLst>
                </a:custGeom>
                <a:solidFill>
                  <a:srgbClr val="0A3B42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104" name="Freeform 22">
                  <a:extLst>
                    <a:ext uri="{FF2B5EF4-FFF2-40B4-BE49-F238E27FC236}">
                      <a16:creationId xmlns:a16="http://schemas.microsoft.com/office/drawing/2014/main" id="{12468BAA-3363-6156-2B5C-5BE1CDB1A8FD}"/>
                    </a:ext>
                  </a:extLst>
                </p:cNvPr>
                <p:cNvSpPr/>
                <p:nvPr/>
              </p:nvSpPr>
              <p:spPr>
                <a:xfrm>
                  <a:off x="5524874" y="3975451"/>
                  <a:ext cx="6631077" cy="1916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1077" h="1916090">
                      <a:moveTo>
                        <a:pt x="5661431" y="0"/>
                      </a:moveTo>
                      <a:lnTo>
                        <a:pt x="969645" y="0"/>
                      </a:lnTo>
                      <a:cubicBezTo>
                        <a:pt x="434975" y="0"/>
                        <a:pt x="0" y="434975"/>
                        <a:pt x="0" y="958045"/>
                      </a:cubicBezTo>
                      <a:cubicBezTo>
                        <a:pt x="0" y="1481115"/>
                        <a:pt x="434975" y="1916090"/>
                        <a:pt x="969645" y="1916090"/>
                      </a:cubicBezTo>
                      <a:lnTo>
                        <a:pt x="5661431" y="1916090"/>
                      </a:lnTo>
                      <a:cubicBezTo>
                        <a:pt x="6196101" y="1916090"/>
                        <a:pt x="6631077" y="1481115"/>
                        <a:pt x="6631077" y="958045"/>
                      </a:cubicBezTo>
                      <a:cubicBezTo>
                        <a:pt x="6631077" y="434975"/>
                        <a:pt x="6196101" y="0"/>
                        <a:pt x="5661431" y="0"/>
                      </a:cubicBezTo>
                      <a:close/>
                      <a:moveTo>
                        <a:pt x="5661431" y="1890690"/>
                      </a:moveTo>
                      <a:lnTo>
                        <a:pt x="969645" y="1890690"/>
                      </a:lnTo>
                      <a:cubicBezTo>
                        <a:pt x="448945" y="1890690"/>
                        <a:pt x="25400" y="1467145"/>
                        <a:pt x="25400" y="958045"/>
                      </a:cubicBezTo>
                      <a:cubicBezTo>
                        <a:pt x="25400" y="448945"/>
                        <a:pt x="448945" y="25400"/>
                        <a:pt x="969645" y="25400"/>
                      </a:cubicBezTo>
                      <a:lnTo>
                        <a:pt x="5661431" y="25400"/>
                      </a:lnTo>
                      <a:cubicBezTo>
                        <a:pt x="6182131" y="25400"/>
                        <a:pt x="6605677" y="448945"/>
                        <a:pt x="6605677" y="958045"/>
                      </a:cubicBezTo>
                      <a:cubicBezTo>
                        <a:pt x="6605677" y="1467145"/>
                        <a:pt x="6182131" y="1890690"/>
                        <a:pt x="5661431" y="18906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</p:grpSp>
          <p:grpSp>
            <p:nvGrpSpPr>
              <p:cNvPr id="57" name="Group 23">
                <a:extLst>
                  <a:ext uri="{FF2B5EF4-FFF2-40B4-BE49-F238E27FC236}">
                    <a16:creationId xmlns:a16="http://schemas.microsoft.com/office/drawing/2014/main" id="{0C6FFADE-04BB-5083-0EBC-6EB423CE55D3}"/>
                  </a:ext>
                </a:extLst>
              </p:cNvPr>
              <p:cNvGrpSpPr/>
              <p:nvPr/>
            </p:nvGrpSpPr>
            <p:grpSpPr>
              <a:xfrm>
                <a:off x="9026258" y="2350785"/>
                <a:ext cx="1700449" cy="1700449"/>
                <a:chOff x="9026258" y="2350785"/>
                <a:chExt cx="812800" cy="812800"/>
              </a:xfrm>
            </p:grpSpPr>
            <p:sp>
              <p:nvSpPr>
                <p:cNvPr id="101" name="Freeform 24">
                  <a:extLst>
                    <a:ext uri="{FF2B5EF4-FFF2-40B4-BE49-F238E27FC236}">
                      <a16:creationId xmlns:a16="http://schemas.microsoft.com/office/drawing/2014/main" id="{03803706-F5C8-7850-31AB-F97927A9F2CB}"/>
                    </a:ext>
                  </a:extLst>
                </p:cNvPr>
                <p:cNvSpPr/>
                <p:nvPr/>
              </p:nvSpPr>
              <p:spPr>
                <a:xfrm>
                  <a:off x="9026258" y="2350785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3EDE0"/>
                </a:solidFill>
                <a:ln w="8572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102" name="TextBox 25">
                  <a:extLst>
                    <a:ext uri="{FF2B5EF4-FFF2-40B4-BE49-F238E27FC236}">
                      <a16:creationId xmlns:a16="http://schemas.microsoft.com/office/drawing/2014/main" id="{404F969C-25E6-744A-D1B6-8EE20B208BF6}"/>
                    </a:ext>
                  </a:extLst>
                </p:cNvPr>
                <p:cNvSpPr txBox="1"/>
                <p:nvPr/>
              </p:nvSpPr>
              <p:spPr>
                <a:xfrm>
                  <a:off x="9102458" y="2360310"/>
                  <a:ext cx="660400" cy="727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grpSp>
            <p:nvGrpSpPr>
              <p:cNvPr id="58" name="Group 26">
                <a:extLst>
                  <a:ext uri="{FF2B5EF4-FFF2-40B4-BE49-F238E27FC236}">
                    <a16:creationId xmlns:a16="http://schemas.microsoft.com/office/drawing/2014/main" id="{4B805C3E-58DB-5674-0D3F-0E4812715681}"/>
                  </a:ext>
                </a:extLst>
              </p:cNvPr>
              <p:cNvGrpSpPr/>
              <p:nvPr/>
            </p:nvGrpSpPr>
            <p:grpSpPr>
              <a:xfrm>
                <a:off x="9128346" y="3975451"/>
                <a:ext cx="1496273" cy="432357"/>
                <a:chOff x="9128346" y="3975451"/>
                <a:chExt cx="6631077" cy="1916090"/>
              </a:xfrm>
            </p:grpSpPr>
            <p:sp>
              <p:nvSpPr>
                <p:cNvPr id="99" name="Freeform 27">
                  <a:extLst>
                    <a:ext uri="{FF2B5EF4-FFF2-40B4-BE49-F238E27FC236}">
                      <a16:creationId xmlns:a16="http://schemas.microsoft.com/office/drawing/2014/main" id="{78DC3062-1727-1DC9-B6FF-AAB7D558F305}"/>
                    </a:ext>
                  </a:extLst>
                </p:cNvPr>
                <p:cNvSpPr/>
                <p:nvPr/>
              </p:nvSpPr>
              <p:spPr>
                <a:xfrm>
                  <a:off x="9141046" y="3988151"/>
                  <a:ext cx="6605677" cy="1890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677" h="1890690">
                      <a:moveTo>
                        <a:pt x="5648731" y="1890690"/>
                      </a:moveTo>
                      <a:lnTo>
                        <a:pt x="956945" y="1890690"/>
                      </a:lnTo>
                      <a:cubicBezTo>
                        <a:pt x="428371" y="1890690"/>
                        <a:pt x="0" y="1462192"/>
                        <a:pt x="0" y="945345"/>
                      </a:cubicBezTo>
                      <a:cubicBezTo>
                        <a:pt x="0" y="428371"/>
                        <a:pt x="428371" y="0"/>
                        <a:pt x="956945" y="0"/>
                      </a:cubicBezTo>
                      <a:lnTo>
                        <a:pt x="5648731" y="0"/>
                      </a:lnTo>
                      <a:cubicBezTo>
                        <a:pt x="6177178" y="0"/>
                        <a:pt x="6605677" y="428371"/>
                        <a:pt x="6605677" y="945345"/>
                      </a:cubicBezTo>
                      <a:cubicBezTo>
                        <a:pt x="6605677" y="1462192"/>
                        <a:pt x="6177178" y="1890690"/>
                        <a:pt x="5648731" y="1890690"/>
                      </a:cubicBezTo>
                      <a:close/>
                    </a:path>
                  </a:pathLst>
                </a:custGeom>
                <a:solidFill>
                  <a:srgbClr val="0A3B42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100" name="Freeform 28">
                  <a:extLst>
                    <a:ext uri="{FF2B5EF4-FFF2-40B4-BE49-F238E27FC236}">
                      <a16:creationId xmlns:a16="http://schemas.microsoft.com/office/drawing/2014/main" id="{B6D24D6D-B437-806F-16C7-2A353B8B6B7F}"/>
                    </a:ext>
                  </a:extLst>
                </p:cNvPr>
                <p:cNvSpPr/>
                <p:nvPr/>
              </p:nvSpPr>
              <p:spPr>
                <a:xfrm>
                  <a:off x="9128346" y="3975451"/>
                  <a:ext cx="6631077" cy="1916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1077" h="1916090">
                      <a:moveTo>
                        <a:pt x="5661431" y="0"/>
                      </a:moveTo>
                      <a:lnTo>
                        <a:pt x="969645" y="0"/>
                      </a:lnTo>
                      <a:cubicBezTo>
                        <a:pt x="434975" y="0"/>
                        <a:pt x="0" y="434975"/>
                        <a:pt x="0" y="958045"/>
                      </a:cubicBezTo>
                      <a:cubicBezTo>
                        <a:pt x="0" y="1481115"/>
                        <a:pt x="434975" y="1916090"/>
                        <a:pt x="969645" y="1916090"/>
                      </a:cubicBezTo>
                      <a:lnTo>
                        <a:pt x="5661431" y="1916090"/>
                      </a:lnTo>
                      <a:cubicBezTo>
                        <a:pt x="6196101" y="1916090"/>
                        <a:pt x="6631077" y="1481115"/>
                        <a:pt x="6631077" y="958045"/>
                      </a:cubicBezTo>
                      <a:cubicBezTo>
                        <a:pt x="6631077" y="434975"/>
                        <a:pt x="6196101" y="0"/>
                        <a:pt x="5661431" y="0"/>
                      </a:cubicBezTo>
                      <a:close/>
                      <a:moveTo>
                        <a:pt x="5661431" y="1890690"/>
                      </a:moveTo>
                      <a:lnTo>
                        <a:pt x="969645" y="1890690"/>
                      </a:lnTo>
                      <a:cubicBezTo>
                        <a:pt x="448945" y="1890690"/>
                        <a:pt x="25400" y="1467145"/>
                        <a:pt x="25400" y="958045"/>
                      </a:cubicBezTo>
                      <a:cubicBezTo>
                        <a:pt x="25400" y="448945"/>
                        <a:pt x="448945" y="25400"/>
                        <a:pt x="969645" y="25400"/>
                      </a:cubicBezTo>
                      <a:lnTo>
                        <a:pt x="5661431" y="25400"/>
                      </a:lnTo>
                      <a:cubicBezTo>
                        <a:pt x="6182131" y="25400"/>
                        <a:pt x="6605677" y="448945"/>
                        <a:pt x="6605677" y="958045"/>
                      </a:cubicBezTo>
                      <a:cubicBezTo>
                        <a:pt x="6605677" y="1467145"/>
                        <a:pt x="6182131" y="1890690"/>
                        <a:pt x="5661431" y="18906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</p:grpSp>
          <p:sp>
            <p:nvSpPr>
              <p:cNvPr id="59" name="Freeform 29">
                <a:extLst>
                  <a:ext uri="{FF2B5EF4-FFF2-40B4-BE49-F238E27FC236}">
                    <a16:creationId xmlns:a16="http://schemas.microsoft.com/office/drawing/2014/main" id="{F65D43B9-2AA5-504E-DFE5-2BDBF6CF7B16}"/>
                  </a:ext>
                </a:extLst>
              </p:cNvPr>
              <p:cNvSpPr/>
              <p:nvPr/>
            </p:nvSpPr>
            <p:spPr>
              <a:xfrm>
                <a:off x="3786317" y="2676445"/>
                <a:ext cx="1106412" cy="1106412"/>
              </a:xfrm>
              <a:custGeom>
                <a:avLst/>
                <a:gdLst/>
                <a:ahLst/>
                <a:cxnLst/>
                <a:rect l="l" t="t" r="r" b="b"/>
                <a:pathLst>
                  <a:path w="1351534" h="1351534">
                    <a:moveTo>
                      <a:pt x="0" y="0"/>
                    </a:moveTo>
                    <a:lnTo>
                      <a:pt x="1351534" y="0"/>
                    </a:lnTo>
                    <a:lnTo>
                      <a:pt x="1351534" y="1351534"/>
                    </a:lnTo>
                    <a:lnTo>
                      <a:pt x="0" y="135153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60" name="Freeform 30">
                <a:extLst>
                  <a:ext uri="{FF2B5EF4-FFF2-40B4-BE49-F238E27FC236}">
                    <a16:creationId xmlns:a16="http://schemas.microsoft.com/office/drawing/2014/main" id="{476109B3-7F0D-EB15-0454-4A7A4347A51D}"/>
                  </a:ext>
                </a:extLst>
              </p:cNvPr>
              <p:cNvSpPr/>
              <p:nvPr/>
            </p:nvSpPr>
            <p:spPr>
              <a:xfrm>
                <a:off x="9444513" y="2575134"/>
                <a:ext cx="846170" cy="1181202"/>
              </a:xfrm>
              <a:custGeom>
                <a:avLst/>
                <a:gdLst/>
                <a:ahLst/>
                <a:cxnLst/>
                <a:rect l="l" t="t" r="r" b="b"/>
                <a:pathLst>
                  <a:path w="1033636" h="1442893">
                    <a:moveTo>
                      <a:pt x="0" y="0"/>
                    </a:moveTo>
                    <a:lnTo>
                      <a:pt x="1033636" y="0"/>
                    </a:lnTo>
                    <a:lnTo>
                      <a:pt x="1033636" y="1442892"/>
                    </a:lnTo>
                    <a:lnTo>
                      <a:pt x="0" y="144289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61" name="Freeform 31">
                <a:extLst>
                  <a:ext uri="{FF2B5EF4-FFF2-40B4-BE49-F238E27FC236}">
                    <a16:creationId xmlns:a16="http://schemas.microsoft.com/office/drawing/2014/main" id="{BC2EC43F-85F5-EEC4-8354-305D9BB957CC}"/>
                  </a:ext>
                </a:extLst>
              </p:cNvPr>
              <p:cNvSpPr/>
              <p:nvPr/>
            </p:nvSpPr>
            <p:spPr>
              <a:xfrm>
                <a:off x="9258937" y="2904433"/>
                <a:ext cx="1235090" cy="556914"/>
              </a:xfrm>
              <a:custGeom>
                <a:avLst/>
                <a:gdLst/>
                <a:ahLst/>
                <a:cxnLst/>
                <a:rect l="l" t="t" r="r" b="b"/>
                <a:pathLst>
                  <a:path w="1508720" h="680296">
                    <a:moveTo>
                      <a:pt x="0" y="0"/>
                    </a:moveTo>
                    <a:lnTo>
                      <a:pt x="1508720" y="0"/>
                    </a:lnTo>
                    <a:lnTo>
                      <a:pt x="1508720" y="680296"/>
                    </a:lnTo>
                    <a:lnTo>
                      <a:pt x="0" y="68029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grpSp>
            <p:nvGrpSpPr>
              <p:cNvPr id="62" name="Group 32">
                <a:extLst>
                  <a:ext uri="{FF2B5EF4-FFF2-40B4-BE49-F238E27FC236}">
                    <a16:creationId xmlns:a16="http://schemas.microsoft.com/office/drawing/2014/main" id="{E4DF5AE9-2B03-52BF-2203-FF1050FBF25E}"/>
                  </a:ext>
                </a:extLst>
              </p:cNvPr>
              <p:cNvGrpSpPr/>
              <p:nvPr/>
            </p:nvGrpSpPr>
            <p:grpSpPr>
              <a:xfrm>
                <a:off x="10898617" y="2350785"/>
                <a:ext cx="1700449" cy="1700449"/>
                <a:chOff x="10898617" y="2350785"/>
                <a:chExt cx="812800" cy="812800"/>
              </a:xfrm>
            </p:grpSpPr>
            <p:sp>
              <p:nvSpPr>
                <p:cNvPr id="97" name="Freeform 33">
                  <a:extLst>
                    <a:ext uri="{FF2B5EF4-FFF2-40B4-BE49-F238E27FC236}">
                      <a16:creationId xmlns:a16="http://schemas.microsoft.com/office/drawing/2014/main" id="{B885CB2C-D897-6D50-BBA0-6691D8479B15}"/>
                    </a:ext>
                  </a:extLst>
                </p:cNvPr>
                <p:cNvSpPr/>
                <p:nvPr/>
              </p:nvSpPr>
              <p:spPr>
                <a:xfrm>
                  <a:off x="10898617" y="2350785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3EDE0"/>
                </a:solidFill>
                <a:ln w="8572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98" name="TextBox 34">
                  <a:extLst>
                    <a:ext uri="{FF2B5EF4-FFF2-40B4-BE49-F238E27FC236}">
                      <a16:creationId xmlns:a16="http://schemas.microsoft.com/office/drawing/2014/main" id="{75171A97-92A8-4900-31BA-18E47276EEAE}"/>
                    </a:ext>
                  </a:extLst>
                </p:cNvPr>
                <p:cNvSpPr txBox="1"/>
                <p:nvPr/>
              </p:nvSpPr>
              <p:spPr>
                <a:xfrm>
                  <a:off x="10974817" y="2360310"/>
                  <a:ext cx="660400" cy="727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grpSp>
            <p:nvGrpSpPr>
              <p:cNvPr id="63" name="Group 35">
                <a:extLst>
                  <a:ext uri="{FF2B5EF4-FFF2-40B4-BE49-F238E27FC236}">
                    <a16:creationId xmlns:a16="http://schemas.microsoft.com/office/drawing/2014/main" id="{1DA9E1D2-B744-6F10-2E1E-8E91918E6593}"/>
                  </a:ext>
                </a:extLst>
              </p:cNvPr>
              <p:cNvGrpSpPr/>
              <p:nvPr/>
            </p:nvGrpSpPr>
            <p:grpSpPr>
              <a:xfrm>
                <a:off x="11000704" y="3975451"/>
                <a:ext cx="1496273" cy="432357"/>
                <a:chOff x="11000704" y="3975451"/>
                <a:chExt cx="6631077" cy="1916090"/>
              </a:xfrm>
            </p:grpSpPr>
            <p:sp>
              <p:nvSpPr>
                <p:cNvPr id="95" name="Freeform 36">
                  <a:extLst>
                    <a:ext uri="{FF2B5EF4-FFF2-40B4-BE49-F238E27FC236}">
                      <a16:creationId xmlns:a16="http://schemas.microsoft.com/office/drawing/2014/main" id="{B2383304-1978-966E-DF52-823B18D94AAE}"/>
                    </a:ext>
                  </a:extLst>
                </p:cNvPr>
                <p:cNvSpPr/>
                <p:nvPr/>
              </p:nvSpPr>
              <p:spPr>
                <a:xfrm>
                  <a:off x="11013404" y="3988151"/>
                  <a:ext cx="6605677" cy="1890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677" h="1890690">
                      <a:moveTo>
                        <a:pt x="5648731" y="1890690"/>
                      </a:moveTo>
                      <a:lnTo>
                        <a:pt x="956945" y="1890690"/>
                      </a:lnTo>
                      <a:cubicBezTo>
                        <a:pt x="428371" y="1890690"/>
                        <a:pt x="0" y="1462192"/>
                        <a:pt x="0" y="945345"/>
                      </a:cubicBezTo>
                      <a:cubicBezTo>
                        <a:pt x="0" y="428371"/>
                        <a:pt x="428371" y="0"/>
                        <a:pt x="956945" y="0"/>
                      </a:cubicBezTo>
                      <a:lnTo>
                        <a:pt x="5648731" y="0"/>
                      </a:lnTo>
                      <a:cubicBezTo>
                        <a:pt x="6177178" y="0"/>
                        <a:pt x="6605677" y="428371"/>
                        <a:pt x="6605677" y="945345"/>
                      </a:cubicBezTo>
                      <a:cubicBezTo>
                        <a:pt x="6605677" y="1462192"/>
                        <a:pt x="6177178" y="1890690"/>
                        <a:pt x="5648731" y="1890690"/>
                      </a:cubicBezTo>
                      <a:close/>
                    </a:path>
                  </a:pathLst>
                </a:custGeom>
                <a:solidFill>
                  <a:srgbClr val="0A3B42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96" name="Freeform 37">
                  <a:extLst>
                    <a:ext uri="{FF2B5EF4-FFF2-40B4-BE49-F238E27FC236}">
                      <a16:creationId xmlns:a16="http://schemas.microsoft.com/office/drawing/2014/main" id="{FAD93E39-1F31-E1E1-AB35-DEDBD4365D68}"/>
                    </a:ext>
                  </a:extLst>
                </p:cNvPr>
                <p:cNvSpPr/>
                <p:nvPr/>
              </p:nvSpPr>
              <p:spPr>
                <a:xfrm>
                  <a:off x="11000704" y="3975451"/>
                  <a:ext cx="6631077" cy="1916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1077" h="1916090">
                      <a:moveTo>
                        <a:pt x="5661431" y="0"/>
                      </a:moveTo>
                      <a:lnTo>
                        <a:pt x="969645" y="0"/>
                      </a:lnTo>
                      <a:cubicBezTo>
                        <a:pt x="434975" y="0"/>
                        <a:pt x="0" y="434975"/>
                        <a:pt x="0" y="958045"/>
                      </a:cubicBezTo>
                      <a:cubicBezTo>
                        <a:pt x="0" y="1481115"/>
                        <a:pt x="434975" y="1916090"/>
                        <a:pt x="969645" y="1916090"/>
                      </a:cubicBezTo>
                      <a:lnTo>
                        <a:pt x="5661431" y="1916090"/>
                      </a:lnTo>
                      <a:cubicBezTo>
                        <a:pt x="6196101" y="1916090"/>
                        <a:pt x="6631077" y="1481115"/>
                        <a:pt x="6631077" y="958045"/>
                      </a:cubicBezTo>
                      <a:cubicBezTo>
                        <a:pt x="6631077" y="434975"/>
                        <a:pt x="6196101" y="0"/>
                        <a:pt x="5661431" y="0"/>
                      </a:cubicBezTo>
                      <a:close/>
                      <a:moveTo>
                        <a:pt x="5661431" y="1890690"/>
                      </a:moveTo>
                      <a:lnTo>
                        <a:pt x="969645" y="1890690"/>
                      </a:lnTo>
                      <a:cubicBezTo>
                        <a:pt x="448945" y="1890690"/>
                        <a:pt x="25400" y="1467145"/>
                        <a:pt x="25400" y="958045"/>
                      </a:cubicBezTo>
                      <a:cubicBezTo>
                        <a:pt x="25400" y="448945"/>
                        <a:pt x="448945" y="25400"/>
                        <a:pt x="969645" y="25400"/>
                      </a:cubicBezTo>
                      <a:lnTo>
                        <a:pt x="5661431" y="25400"/>
                      </a:lnTo>
                      <a:cubicBezTo>
                        <a:pt x="6182131" y="25400"/>
                        <a:pt x="6605677" y="448945"/>
                        <a:pt x="6605677" y="958045"/>
                      </a:cubicBezTo>
                      <a:cubicBezTo>
                        <a:pt x="6605677" y="1467145"/>
                        <a:pt x="6182131" y="1890690"/>
                        <a:pt x="5661431" y="18906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</p:grpSp>
          <p:sp>
            <p:nvSpPr>
              <p:cNvPr id="64" name="Freeform 38">
                <a:extLst>
                  <a:ext uri="{FF2B5EF4-FFF2-40B4-BE49-F238E27FC236}">
                    <a16:creationId xmlns:a16="http://schemas.microsoft.com/office/drawing/2014/main" id="{6B33B0FC-76AE-A5B6-253A-D7C9A664E307}"/>
                  </a:ext>
                </a:extLst>
              </p:cNvPr>
              <p:cNvSpPr/>
              <p:nvPr/>
            </p:nvSpPr>
            <p:spPr>
              <a:xfrm>
                <a:off x="5892281" y="2599600"/>
                <a:ext cx="740397" cy="1390418"/>
              </a:xfrm>
              <a:custGeom>
                <a:avLst/>
                <a:gdLst/>
                <a:ahLst/>
                <a:cxnLst/>
                <a:rect l="l" t="t" r="r" b="b"/>
                <a:pathLst>
                  <a:path w="904430" h="1698460">
                    <a:moveTo>
                      <a:pt x="0" y="0"/>
                    </a:moveTo>
                    <a:lnTo>
                      <a:pt x="904430" y="0"/>
                    </a:lnTo>
                    <a:lnTo>
                      <a:pt x="904430" y="1698460"/>
                    </a:lnTo>
                    <a:lnTo>
                      <a:pt x="0" y="16984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65" name="Freeform 39">
                <a:extLst>
                  <a:ext uri="{FF2B5EF4-FFF2-40B4-BE49-F238E27FC236}">
                    <a16:creationId xmlns:a16="http://schemas.microsoft.com/office/drawing/2014/main" id="{9CD2C1BA-9002-A9E2-0493-8797080261CC}"/>
                  </a:ext>
                </a:extLst>
              </p:cNvPr>
              <p:cNvSpPr/>
              <p:nvPr/>
            </p:nvSpPr>
            <p:spPr>
              <a:xfrm>
                <a:off x="11142938" y="2750175"/>
                <a:ext cx="1216296" cy="868131"/>
              </a:xfrm>
              <a:custGeom>
                <a:avLst/>
                <a:gdLst/>
                <a:ahLst/>
                <a:cxnLst/>
                <a:rect l="l" t="t" r="r" b="b"/>
                <a:pathLst>
                  <a:path w="1485762" h="1060462">
                    <a:moveTo>
                      <a:pt x="0" y="0"/>
                    </a:moveTo>
                    <a:lnTo>
                      <a:pt x="1485762" y="0"/>
                    </a:lnTo>
                    <a:lnTo>
                      <a:pt x="1485762" y="1060462"/>
                    </a:lnTo>
                    <a:lnTo>
                      <a:pt x="0" y="106046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grpSp>
            <p:nvGrpSpPr>
              <p:cNvPr id="66" name="Group 40">
                <a:extLst>
                  <a:ext uri="{FF2B5EF4-FFF2-40B4-BE49-F238E27FC236}">
                    <a16:creationId xmlns:a16="http://schemas.microsoft.com/office/drawing/2014/main" id="{2F674005-5618-A36F-A863-F734FC52BA80}"/>
                  </a:ext>
                </a:extLst>
              </p:cNvPr>
              <p:cNvGrpSpPr/>
              <p:nvPr/>
            </p:nvGrpSpPr>
            <p:grpSpPr>
              <a:xfrm>
                <a:off x="3104922" y="2909044"/>
                <a:ext cx="583930" cy="583930"/>
                <a:chOff x="3104922" y="2909044"/>
                <a:chExt cx="812800" cy="812800"/>
              </a:xfrm>
            </p:grpSpPr>
            <p:sp>
              <p:nvSpPr>
                <p:cNvPr id="93" name="Freeform 41">
                  <a:extLst>
                    <a:ext uri="{FF2B5EF4-FFF2-40B4-BE49-F238E27FC236}">
                      <a16:creationId xmlns:a16="http://schemas.microsoft.com/office/drawing/2014/main" id="{5326BAE4-12FA-7B43-E30F-92931A67C67C}"/>
                    </a:ext>
                  </a:extLst>
                </p:cNvPr>
                <p:cNvSpPr/>
                <p:nvPr/>
              </p:nvSpPr>
              <p:spPr>
                <a:xfrm>
                  <a:off x="3104922" y="2909044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812800" y="406400"/>
                      </a:moveTo>
                      <a:lnTo>
                        <a:pt x="406400" y="0"/>
                      </a:lnTo>
                      <a:lnTo>
                        <a:pt x="406400" y="203200"/>
                      </a:lnTo>
                      <a:lnTo>
                        <a:pt x="0" y="203200"/>
                      </a:lnTo>
                      <a:lnTo>
                        <a:pt x="0" y="609600"/>
                      </a:lnTo>
                      <a:lnTo>
                        <a:pt x="406400" y="609600"/>
                      </a:lnTo>
                      <a:lnTo>
                        <a:pt x="406400" y="812800"/>
                      </a:lnTo>
                      <a:lnTo>
                        <a:pt x="812800" y="406400"/>
                      </a:lnTo>
                      <a:close/>
                    </a:path>
                  </a:pathLst>
                </a:custGeom>
                <a:solidFill>
                  <a:srgbClr val="FF8231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94" name="TextBox 42">
                  <a:extLst>
                    <a:ext uri="{FF2B5EF4-FFF2-40B4-BE49-F238E27FC236}">
                      <a16:creationId xmlns:a16="http://schemas.microsoft.com/office/drawing/2014/main" id="{E41BCC71-57E7-7F8E-1AC6-91159BA03436}"/>
                    </a:ext>
                  </a:extLst>
                </p:cNvPr>
                <p:cNvSpPr txBox="1"/>
                <p:nvPr/>
              </p:nvSpPr>
              <p:spPr>
                <a:xfrm>
                  <a:off x="3104922" y="3045569"/>
                  <a:ext cx="711200" cy="473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grpSp>
            <p:nvGrpSpPr>
              <p:cNvPr id="67" name="Group 43">
                <a:extLst>
                  <a:ext uri="{FF2B5EF4-FFF2-40B4-BE49-F238E27FC236}">
                    <a16:creationId xmlns:a16="http://schemas.microsoft.com/office/drawing/2014/main" id="{A352A9BB-1B31-0A99-3AF2-E6DE0DB2D372}"/>
                  </a:ext>
                </a:extLst>
              </p:cNvPr>
              <p:cNvGrpSpPr/>
              <p:nvPr/>
            </p:nvGrpSpPr>
            <p:grpSpPr>
              <a:xfrm>
                <a:off x="4989829" y="2946327"/>
                <a:ext cx="583930" cy="583930"/>
                <a:chOff x="4989829" y="2946327"/>
                <a:chExt cx="812800" cy="812800"/>
              </a:xfrm>
            </p:grpSpPr>
            <p:sp>
              <p:nvSpPr>
                <p:cNvPr id="91" name="Freeform 44">
                  <a:extLst>
                    <a:ext uri="{FF2B5EF4-FFF2-40B4-BE49-F238E27FC236}">
                      <a16:creationId xmlns:a16="http://schemas.microsoft.com/office/drawing/2014/main" id="{C4D31006-8A14-7B34-DBAB-85E148CAC6CA}"/>
                    </a:ext>
                  </a:extLst>
                </p:cNvPr>
                <p:cNvSpPr/>
                <p:nvPr/>
              </p:nvSpPr>
              <p:spPr>
                <a:xfrm>
                  <a:off x="4989829" y="2946327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812800" y="406400"/>
                      </a:moveTo>
                      <a:lnTo>
                        <a:pt x="406400" y="0"/>
                      </a:lnTo>
                      <a:lnTo>
                        <a:pt x="406400" y="203200"/>
                      </a:lnTo>
                      <a:lnTo>
                        <a:pt x="0" y="203200"/>
                      </a:lnTo>
                      <a:lnTo>
                        <a:pt x="0" y="609600"/>
                      </a:lnTo>
                      <a:lnTo>
                        <a:pt x="406400" y="609600"/>
                      </a:lnTo>
                      <a:lnTo>
                        <a:pt x="406400" y="812800"/>
                      </a:lnTo>
                      <a:lnTo>
                        <a:pt x="812800" y="406400"/>
                      </a:lnTo>
                      <a:close/>
                    </a:path>
                  </a:pathLst>
                </a:custGeom>
                <a:solidFill>
                  <a:srgbClr val="FF8231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92" name="TextBox 45">
                  <a:extLst>
                    <a:ext uri="{FF2B5EF4-FFF2-40B4-BE49-F238E27FC236}">
                      <a16:creationId xmlns:a16="http://schemas.microsoft.com/office/drawing/2014/main" id="{5E15470B-42D1-0987-4619-2AC5198517C4}"/>
                    </a:ext>
                  </a:extLst>
                </p:cNvPr>
                <p:cNvSpPr txBox="1"/>
                <p:nvPr/>
              </p:nvSpPr>
              <p:spPr>
                <a:xfrm>
                  <a:off x="4989829" y="3082852"/>
                  <a:ext cx="711200" cy="473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grpSp>
            <p:nvGrpSpPr>
              <p:cNvPr id="68" name="Group 46">
                <a:extLst>
                  <a:ext uri="{FF2B5EF4-FFF2-40B4-BE49-F238E27FC236}">
                    <a16:creationId xmlns:a16="http://schemas.microsoft.com/office/drawing/2014/main" id="{E4C27FDE-886F-588E-7D29-6687B5700F1F}"/>
                  </a:ext>
                </a:extLst>
              </p:cNvPr>
              <p:cNvGrpSpPr/>
              <p:nvPr/>
            </p:nvGrpSpPr>
            <p:grpSpPr>
              <a:xfrm>
                <a:off x="10591127" y="2892276"/>
                <a:ext cx="583930" cy="583930"/>
                <a:chOff x="10591127" y="2892276"/>
                <a:chExt cx="812800" cy="812800"/>
              </a:xfrm>
            </p:grpSpPr>
            <p:sp>
              <p:nvSpPr>
                <p:cNvPr id="89" name="Freeform 47">
                  <a:extLst>
                    <a:ext uri="{FF2B5EF4-FFF2-40B4-BE49-F238E27FC236}">
                      <a16:creationId xmlns:a16="http://schemas.microsoft.com/office/drawing/2014/main" id="{79673399-D7ED-6A55-3562-8812392889A4}"/>
                    </a:ext>
                  </a:extLst>
                </p:cNvPr>
                <p:cNvSpPr/>
                <p:nvPr/>
              </p:nvSpPr>
              <p:spPr>
                <a:xfrm>
                  <a:off x="10591127" y="2892276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812800" y="406400"/>
                      </a:moveTo>
                      <a:lnTo>
                        <a:pt x="406400" y="0"/>
                      </a:lnTo>
                      <a:lnTo>
                        <a:pt x="406400" y="203200"/>
                      </a:lnTo>
                      <a:lnTo>
                        <a:pt x="0" y="203200"/>
                      </a:lnTo>
                      <a:lnTo>
                        <a:pt x="0" y="609600"/>
                      </a:lnTo>
                      <a:lnTo>
                        <a:pt x="406400" y="609600"/>
                      </a:lnTo>
                      <a:lnTo>
                        <a:pt x="406400" y="812800"/>
                      </a:lnTo>
                      <a:lnTo>
                        <a:pt x="812800" y="406400"/>
                      </a:lnTo>
                      <a:close/>
                    </a:path>
                  </a:pathLst>
                </a:custGeom>
                <a:solidFill>
                  <a:srgbClr val="FF8231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90" name="TextBox 48">
                  <a:extLst>
                    <a:ext uri="{FF2B5EF4-FFF2-40B4-BE49-F238E27FC236}">
                      <a16:creationId xmlns:a16="http://schemas.microsoft.com/office/drawing/2014/main" id="{564A1A8B-EE64-7084-3A8E-E33B55DBC7B0}"/>
                    </a:ext>
                  </a:extLst>
                </p:cNvPr>
                <p:cNvSpPr txBox="1"/>
                <p:nvPr/>
              </p:nvSpPr>
              <p:spPr>
                <a:xfrm>
                  <a:off x="10591127" y="3028801"/>
                  <a:ext cx="711200" cy="473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grpSp>
            <p:nvGrpSpPr>
              <p:cNvPr id="69" name="Group 49">
                <a:extLst>
                  <a:ext uri="{FF2B5EF4-FFF2-40B4-BE49-F238E27FC236}">
                    <a16:creationId xmlns:a16="http://schemas.microsoft.com/office/drawing/2014/main" id="{A586C0EF-EF94-D3C0-F1F2-8670C3207F58}"/>
                  </a:ext>
                </a:extLst>
              </p:cNvPr>
              <p:cNvGrpSpPr/>
              <p:nvPr/>
            </p:nvGrpSpPr>
            <p:grpSpPr>
              <a:xfrm>
                <a:off x="7196343" y="2350785"/>
                <a:ext cx="1700449" cy="1700449"/>
                <a:chOff x="7196343" y="2350785"/>
                <a:chExt cx="812800" cy="812800"/>
              </a:xfrm>
            </p:grpSpPr>
            <p:sp>
              <p:nvSpPr>
                <p:cNvPr id="87" name="Freeform 50">
                  <a:extLst>
                    <a:ext uri="{FF2B5EF4-FFF2-40B4-BE49-F238E27FC236}">
                      <a16:creationId xmlns:a16="http://schemas.microsoft.com/office/drawing/2014/main" id="{79757D48-11EB-36D7-E495-A9C80E990EDA}"/>
                    </a:ext>
                  </a:extLst>
                </p:cNvPr>
                <p:cNvSpPr/>
                <p:nvPr/>
              </p:nvSpPr>
              <p:spPr>
                <a:xfrm>
                  <a:off x="7196343" y="2350785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3EDE0"/>
                </a:solidFill>
                <a:ln w="8572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88" name="TextBox 51">
                  <a:extLst>
                    <a:ext uri="{FF2B5EF4-FFF2-40B4-BE49-F238E27FC236}">
                      <a16:creationId xmlns:a16="http://schemas.microsoft.com/office/drawing/2014/main" id="{E0B71E29-85EC-E3BE-6E5F-F2C01210D818}"/>
                    </a:ext>
                  </a:extLst>
                </p:cNvPr>
                <p:cNvSpPr txBox="1"/>
                <p:nvPr/>
              </p:nvSpPr>
              <p:spPr>
                <a:xfrm>
                  <a:off x="7272543" y="2360310"/>
                  <a:ext cx="660400" cy="727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grpSp>
            <p:nvGrpSpPr>
              <p:cNvPr id="70" name="Group 52">
                <a:extLst>
                  <a:ext uri="{FF2B5EF4-FFF2-40B4-BE49-F238E27FC236}">
                    <a16:creationId xmlns:a16="http://schemas.microsoft.com/office/drawing/2014/main" id="{25335704-39C0-673F-AAC6-9233DE0D8858}"/>
                  </a:ext>
                </a:extLst>
              </p:cNvPr>
              <p:cNvGrpSpPr/>
              <p:nvPr/>
            </p:nvGrpSpPr>
            <p:grpSpPr>
              <a:xfrm>
                <a:off x="7298432" y="3975451"/>
                <a:ext cx="1496273" cy="432357"/>
                <a:chOff x="7298432" y="3975451"/>
                <a:chExt cx="6631077" cy="1916090"/>
              </a:xfrm>
            </p:grpSpPr>
            <p:sp>
              <p:nvSpPr>
                <p:cNvPr id="85" name="Freeform 53">
                  <a:extLst>
                    <a:ext uri="{FF2B5EF4-FFF2-40B4-BE49-F238E27FC236}">
                      <a16:creationId xmlns:a16="http://schemas.microsoft.com/office/drawing/2014/main" id="{B1500B63-25C6-373F-70C1-C6CE974A3618}"/>
                    </a:ext>
                  </a:extLst>
                </p:cNvPr>
                <p:cNvSpPr/>
                <p:nvPr/>
              </p:nvSpPr>
              <p:spPr>
                <a:xfrm>
                  <a:off x="7311132" y="3988151"/>
                  <a:ext cx="6605677" cy="1890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677" h="1890690">
                      <a:moveTo>
                        <a:pt x="5648731" y="1890690"/>
                      </a:moveTo>
                      <a:lnTo>
                        <a:pt x="956945" y="1890690"/>
                      </a:lnTo>
                      <a:cubicBezTo>
                        <a:pt x="428371" y="1890690"/>
                        <a:pt x="0" y="1462192"/>
                        <a:pt x="0" y="945345"/>
                      </a:cubicBezTo>
                      <a:cubicBezTo>
                        <a:pt x="0" y="428371"/>
                        <a:pt x="428371" y="0"/>
                        <a:pt x="956945" y="0"/>
                      </a:cubicBezTo>
                      <a:lnTo>
                        <a:pt x="5648731" y="0"/>
                      </a:lnTo>
                      <a:cubicBezTo>
                        <a:pt x="6177178" y="0"/>
                        <a:pt x="6605677" y="428371"/>
                        <a:pt x="6605677" y="945345"/>
                      </a:cubicBezTo>
                      <a:cubicBezTo>
                        <a:pt x="6605677" y="1462192"/>
                        <a:pt x="6177178" y="1890690"/>
                        <a:pt x="5648731" y="1890690"/>
                      </a:cubicBezTo>
                      <a:close/>
                    </a:path>
                  </a:pathLst>
                </a:custGeom>
                <a:solidFill>
                  <a:srgbClr val="0A3B42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86" name="Freeform 54">
                  <a:extLst>
                    <a:ext uri="{FF2B5EF4-FFF2-40B4-BE49-F238E27FC236}">
                      <a16:creationId xmlns:a16="http://schemas.microsoft.com/office/drawing/2014/main" id="{B12F80BC-DCBC-2DC9-D451-CBB051CCB56B}"/>
                    </a:ext>
                  </a:extLst>
                </p:cNvPr>
                <p:cNvSpPr/>
                <p:nvPr/>
              </p:nvSpPr>
              <p:spPr>
                <a:xfrm>
                  <a:off x="7298432" y="3975451"/>
                  <a:ext cx="6631077" cy="1916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1077" h="1916090">
                      <a:moveTo>
                        <a:pt x="5661431" y="0"/>
                      </a:moveTo>
                      <a:lnTo>
                        <a:pt x="969645" y="0"/>
                      </a:lnTo>
                      <a:cubicBezTo>
                        <a:pt x="434975" y="0"/>
                        <a:pt x="0" y="434975"/>
                        <a:pt x="0" y="958045"/>
                      </a:cubicBezTo>
                      <a:cubicBezTo>
                        <a:pt x="0" y="1481115"/>
                        <a:pt x="434975" y="1916090"/>
                        <a:pt x="969645" y="1916090"/>
                      </a:cubicBezTo>
                      <a:lnTo>
                        <a:pt x="5661431" y="1916090"/>
                      </a:lnTo>
                      <a:cubicBezTo>
                        <a:pt x="6196101" y="1916090"/>
                        <a:pt x="6631077" y="1481115"/>
                        <a:pt x="6631077" y="958045"/>
                      </a:cubicBezTo>
                      <a:cubicBezTo>
                        <a:pt x="6631077" y="434975"/>
                        <a:pt x="6196101" y="0"/>
                        <a:pt x="5661431" y="0"/>
                      </a:cubicBezTo>
                      <a:close/>
                      <a:moveTo>
                        <a:pt x="5661431" y="1890690"/>
                      </a:moveTo>
                      <a:lnTo>
                        <a:pt x="969645" y="1890690"/>
                      </a:lnTo>
                      <a:cubicBezTo>
                        <a:pt x="448945" y="1890690"/>
                        <a:pt x="25400" y="1467145"/>
                        <a:pt x="25400" y="958045"/>
                      </a:cubicBezTo>
                      <a:cubicBezTo>
                        <a:pt x="25400" y="448945"/>
                        <a:pt x="448945" y="25400"/>
                        <a:pt x="969645" y="25400"/>
                      </a:cubicBezTo>
                      <a:lnTo>
                        <a:pt x="5661431" y="25400"/>
                      </a:lnTo>
                      <a:cubicBezTo>
                        <a:pt x="6182131" y="25400"/>
                        <a:pt x="6605677" y="448945"/>
                        <a:pt x="6605677" y="958045"/>
                      </a:cubicBezTo>
                      <a:cubicBezTo>
                        <a:pt x="6605677" y="1467145"/>
                        <a:pt x="6182131" y="1890690"/>
                        <a:pt x="5661431" y="18906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</p:grpSp>
          <p:sp>
            <p:nvSpPr>
              <p:cNvPr id="71" name="Freeform 55">
                <a:extLst>
                  <a:ext uri="{FF2B5EF4-FFF2-40B4-BE49-F238E27FC236}">
                    <a16:creationId xmlns:a16="http://schemas.microsoft.com/office/drawing/2014/main" id="{F88A7D35-8AD7-A2B9-A9A5-C57A43EA586B}"/>
                  </a:ext>
                </a:extLst>
              </p:cNvPr>
              <p:cNvSpPr/>
              <p:nvPr/>
            </p:nvSpPr>
            <p:spPr>
              <a:xfrm>
                <a:off x="7287650" y="2868577"/>
                <a:ext cx="1507054" cy="843951"/>
              </a:xfrm>
              <a:custGeom>
                <a:avLst/>
                <a:gdLst/>
                <a:ahLst/>
                <a:cxnLst/>
                <a:rect l="l" t="t" r="r" b="b"/>
                <a:pathLst>
                  <a:path w="1840937" h="1030925">
                    <a:moveTo>
                      <a:pt x="0" y="0"/>
                    </a:moveTo>
                    <a:lnTo>
                      <a:pt x="1840937" y="0"/>
                    </a:lnTo>
                    <a:lnTo>
                      <a:pt x="1840937" y="1030925"/>
                    </a:lnTo>
                    <a:lnTo>
                      <a:pt x="0" y="10309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sp>
            <p:nvSpPr>
              <p:cNvPr id="72" name="Freeform 56">
                <a:extLst>
                  <a:ext uri="{FF2B5EF4-FFF2-40B4-BE49-F238E27FC236}">
                    <a16:creationId xmlns:a16="http://schemas.microsoft.com/office/drawing/2014/main" id="{A489743C-824F-0290-E833-55D37E998F33}"/>
                  </a:ext>
                </a:extLst>
              </p:cNvPr>
              <p:cNvSpPr/>
              <p:nvPr/>
            </p:nvSpPr>
            <p:spPr>
              <a:xfrm>
                <a:off x="7751070" y="2599600"/>
                <a:ext cx="590996" cy="484617"/>
              </a:xfrm>
              <a:custGeom>
                <a:avLst/>
                <a:gdLst/>
                <a:ahLst/>
                <a:cxnLst/>
                <a:rect l="l" t="t" r="r" b="b"/>
                <a:pathLst>
                  <a:path w="721929" h="591982">
                    <a:moveTo>
                      <a:pt x="0" y="0"/>
                    </a:moveTo>
                    <a:lnTo>
                      <a:pt x="721930" y="0"/>
                    </a:lnTo>
                    <a:lnTo>
                      <a:pt x="721930" y="591982"/>
                    </a:lnTo>
                    <a:lnTo>
                      <a:pt x="0" y="5919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  <p:grpSp>
            <p:nvGrpSpPr>
              <p:cNvPr id="73" name="Group 57">
                <a:extLst>
                  <a:ext uri="{FF2B5EF4-FFF2-40B4-BE49-F238E27FC236}">
                    <a16:creationId xmlns:a16="http://schemas.microsoft.com/office/drawing/2014/main" id="{49A4308E-822C-3C56-9594-D26CE735B905}"/>
                  </a:ext>
                </a:extLst>
              </p:cNvPr>
              <p:cNvGrpSpPr/>
              <p:nvPr/>
            </p:nvGrpSpPr>
            <p:grpSpPr>
              <a:xfrm>
                <a:off x="6949869" y="2946327"/>
                <a:ext cx="583930" cy="583930"/>
                <a:chOff x="6949869" y="2946327"/>
                <a:chExt cx="812800" cy="812800"/>
              </a:xfrm>
            </p:grpSpPr>
            <p:sp>
              <p:nvSpPr>
                <p:cNvPr id="83" name="Freeform 58">
                  <a:extLst>
                    <a:ext uri="{FF2B5EF4-FFF2-40B4-BE49-F238E27FC236}">
                      <a16:creationId xmlns:a16="http://schemas.microsoft.com/office/drawing/2014/main" id="{B7BD79B1-0EF2-063A-DAF8-F9CE93BDACB7}"/>
                    </a:ext>
                  </a:extLst>
                </p:cNvPr>
                <p:cNvSpPr/>
                <p:nvPr/>
              </p:nvSpPr>
              <p:spPr>
                <a:xfrm>
                  <a:off x="6949869" y="2946327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812800" y="406400"/>
                      </a:moveTo>
                      <a:lnTo>
                        <a:pt x="406400" y="0"/>
                      </a:lnTo>
                      <a:lnTo>
                        <a:pt x="406400" y="203200"/>
                      </a:lnTo>
                      <a:lnTo>
                        <a:pt x="0" y="203200"/>
                      </a:lnTo>
                      <a:lnTo>
                        <a:pt x="0" y="609600"/>
                      </a:lnTo>
                      <a:lnTo>
                        <a:pt x="406400" y="609600"/>
                      </a:lnTo>
                      <a:lnTo>
                        <a:pt x="406400" y="812800"/>
                      </a:lnTo>
                      <a:lnTo>
                        <a:pt x="812800" y="406400"/>
                      </a:lnTo>
                      <a:close/>
                    </a:path>
                  </a:pathLst>
                </a:custGeom>
                <a:solidFill>
                  <a:srgbClr val="FF8231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84" name="TextBox 59">
                  <a:extLst>
                    <a:ext uri="{FF2B5EF4-FFF2-40B4-BE49-F238E27FC236}">
                      <a16:creationId xmlns:a16="http://schemas.microsoft.com/office/drawing/2014/main" id="{56F63BD2-0B12-8469-952A-C8E97F57F254}"/>
                    </a:ext>
                  </a:extLst>
                </p:cNvPr>
                <p:cNvSpPr txBox="1"/>
                <p:nvPr/>
              </p:nvSpPr>
              <p:spPr>
                <a:xfrm>
                  <a:off x="6949869" y="3082852"/>
                  <a:ext cx="711200" cy="473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grpSp>
            <p:nvGrpSpPr>
              <p:cNvPr id="74" name="Group 60">
                <a:extLst>
                  <a:ext uri="{FF2B5EF4-FFF2-40B4-BE49-F238E27FC236}">
                    <a16:creationId xmlns:a16="http://schemas.microsoft.com/office/drawing/2014/main" id="{20F76CC4-A1F2-E7EA-C2EB-75D80B49F0EE}"/>
                  </a:ext>
                </a:extLst>
              </p:cNvPr>
              <p:cNvGrpSpPr/>
              <p:nvPr/>
            </p:nvGrpSpPr>
            <p:grpSpPr>
              <a:xfrm>
                <a:off x="8577907" y="2892276"/>
                <a:ext cx="583930" cy="583930"/>
                <a:chOff x="8577907" y="2892276"/>
                <a:chExt cx="812800" cy="812800"/>
              </a:xfrm>
            </p:grpSpPr>
            <p:sp>
              <p:nvSpPr>
                <p:cNvPr id="81" name="Freeform 61">
                  <a:extLst>
                    <a:ext uri="{FF2B5EF4-FFF2-40B4-BE49-F238E27FC236}">
                      <a16:creationId xmlns:a16="http://schemas.microsoft.com/office/drawing/2014/main" id="{6230F586-C601-0AA3-E36C-DAECB9878FAC}"/>
                    </a:ext>
                  </a:extLst>
                </p:cNvPr>
                <p:cNvSpPr/>
                <p:nvPr/>
              </p:nvSpPr>
              <p:spPr>
                <a:xfrm>
                  <a:off x="8577907" y="2892276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812800" y="406400"/>
                      </a:moveTo>
                      <a:lnTo>
                        <a:pt x="406400" y="0"/>
                      </a:lnTo>
                      <a:lnTo>
                        <a:pt x="406400" y="203200"/>
                      </a:lnTo>
                      <a:lnTo>
                        <a:pt x="0" y="203200"/>
                      </a:lnTo>
                      <a:lnTo>
                        <a:pt x="0" y="609600"/>
                      </a:lnTo>
                      <a:lnTo>
                        <a:pt x="406400" y="609600"/>
                      </a:lnTo>
                      <a:lnTo>
                        <a:pt x="406400" y="812800"/>
                      </a:lnTo>
                      <a:lnTo>
                        <a:pt x="812800" y="406400"/>
                      </a:lnTo>
                      <a:close/>
                    </a:path>
                  </a:pathLst>
                </a:custGeom>
                <a:solidFill>
                  <a:srgbClr val="FF8231"/>
                </a:solidFill>
              </p:spPr>
              <p:txBody>
                <a:bodyPr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TW" altLang="en-US"/>
                </a:p>
              </p:txBody>
            </p:sp>
            <p:sp>
              <p:nvSpPr>
                <p:cNvPr id="82" name="TextBox 62">
                  <a:extLst>
                    <a:ext uri="{FF2B5EF4-FFF2-40B4-BE49-F238E27FC236}">
                      <a16:creationId xmlns:a16="http://schemas.microsoft.com/office/drawing/2014/main" id="{77906883-FA34-4872-F263-1F522774A4F9}"/>
                    </a:ext>
                  </a:extLst>
                </p:cNvPr>
                <p:cNvSpPr txBox="1"/>
                <p:nvPr/>
              </p:nvSpPr>
              <p:spPr>
                <a:xfrm>
                  <a:off x="8577907" y="3028801"/>
                  <a:ext cx="711200" cy="4730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4115"/>
                    </a:lnSpc>
                  </a:pPr>
                  <a:endParaRPr/>
                </a:p>
              </p:txBody>
            </p:sp>
          </p:grpSp>
          <p:sp>
            <p:nvSpPr>
              <p:cNvPr id="75" name="TextBox 63">
                <a:extLst>
                  <a:ext uri="{FF2B5EF4-FFF2-40B4-BE49-F238E27FC236}">
                    <a16:creationId xmlns:a16="http://schemas.microsoft.com/office/drawing/2014/main" id="{7B51D5FB-7AE6-9A2E-5A7E-6F2608DC5CD7}"/>
                  </a:ext>
                </a:extLst>
              </p:cNvPr>
              <p:cNvSpPr txBox="1"/>
              <p:nvPr/>
            </p:nvSpPr>
            <p:spPr>
              <a:xfrm>
                <a:off x="1553750" y="4067357"/>
                <a:ext cx="1641821" cy="28765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2873"/>
                  </a:lnSpc>
                </a:pPr>
                <a:r>
                  <a:rPr lang="zh-TW" altLang="en-US" sz="2800" b="1">
                    <a:solidFill>
                      <a:srgbClr val="FFFFFF"/>
                    </a:solidFill>
                    <a:latin typeface="Arial Unicode Bold"/>
                    <a:ea typeface="Arial Unicode Bold"/>
                    <a:cs typeface="Arial Unicode Bold"/>
                    <a:sym typeface="Arial Unicode Bold"/>
                  </a:rPr>
                  <a:t>提出</a:t>
                </a:r>
                <a:r>
                  <a:rPr lang="en-US" sz="2800" b="1" err="1">
                    <a:solidFill>
                      <a:srgbClr val="FFFFFF"/>
                    </a:solidFill>
                    <a:latin typeface="Arial Unicode Bold"/>
                    <a:ea typeface="Arial Unicode Bold"/>
                    <a:cs typeface="Arial Unicode Bold"/>
                    <a:sym typeface="Arial Unicode Bold"/>
                  </a:rPr>
                  <a:t>申請</a:t>
                </a:r>
                <a:endParaRPr lang="en-US" sz="2800" b="1">
                  <a:solidFill>
                    <a:srgbClr val="FFFFFF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endParaRPr>
              </a:p>
            </p:txBody>
          </p:sp>
          <p:sp>
            <p:nvSpPr>
              <p:cNvPr id="76" name="TextBox 64">
                <a:extLst>
                  <a:ext uri="{FF2B5EF4-FFF2-40B4-BE49-F238E27FC236}">
                    <a16:creationId xmlns:a16="http://schemas.microsoft.com/office/drawing/2014/main" id="{5608091F-D746-DB6F-3679-E335A9082A2C}"/>
                  </a:ext>
                </a:extLst>
              </p:cNvPr>
              <p:cNvSpPr txBox="1"/>
              <p:nvPr/>
            </p:nvSpPr>
            <p:spPr>
              <a:xfrm>
                <a:off x="3489298" y="4067357"/>
                <a:ext cx="1641821" cy="28765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2873"/>
                  </a:lnSpc>
                </a:pPr>
                <a:r>
                  <a:rPr lang="en-US" sz="2800" b="1">
                    <a:solidFill>
                      <a:srgbClr val="FFFFFF"/>
                    </a:solidFill>
                    <a:latin typeface="Arial Unicode Bold"/>
                    <a:ea typeface="Arial Unicode Bold"/>
                    <a:cs typeface="Arial Unicode Bold"/>
                    <a:sym typeface="Arial Unicode Bold"/>
                  </a:rPr>
                  <a:t>審查資格</a:t>
                </a:r>
              </a:p>
            </p:txBody>
          </p:sp>
          <p:sp>
            <p:nvSpPr>
              <p:cNvPr id="77" name="TextBox 65">
                <a:extLst>
                  <a:ext uri="{FF2B5EF4-FFF2-40B4-BE49-F238E27FC236}">
                    <a16:creationId xmlns:a16="http://schemas.microsoft.com/office/drawing/2014/main" id="{EDB58F64-C425-39DE-D6CC-A7B06B82AB2B}"/>
                  </a:ext>
                </a:extLst>
              </p:cNvPr>
              <p:cNvSpPr txBox="1"/>
              <p:nvPr/>
            </p:nvSpPr>
            <p:spPr>
              <a:xfrm>
                <a:off x="5422785" y="4067358"/>
                <a:ext cx="1641821" cy="28765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2873"/>
                  </a:lnSpc>
                </a:pPr>
                <a:r>
                  <a:rPr lang="en-US" sz="2800" b="1">
                    <a:solidFill>
                      <a:srgbClr val="FFFFFF"/>
                    </a:solidFill>
                    <a:latin typeface="Arial Unicode Bold"/>
                    <a:ea typeface="Arial Unicode Bold"/>
                    <a:cs typeface="Arial Unicode Bold"/>
                    <a:sym typeface="Arial Unicode Bold"/>
                  </a:rPr>
                  <a:t>邀請買主</a:t>
                </a:r>
              </a:p>
            </p:txBody>
          </p:sp>
          <p:sp>
            <p:nvSpPr>
              <p:cNvPr id="78" name="TextBox 66">
                <a:extLst>
                  <a:ext uri="{FF2B5EF4-FFF2-40B4-BE49-F238E27FC236}">
                    <a16:creationId xmlns:a16="http://schemas.microsoft.com/office/drawing/2014/main" id="{A3CC9EE4-0B2A-3BDD-17A0-6C5BE60C6D5F}"/>
                  </a:ext>
                </a:extLst>
              </p:cNvPr>
              <p:cNvSpPr txBox="1"/>
              <p:nvPr/>
            </p:nvSpPr>
            <p:spPr>
              <a:xfrm>
                <a:off x="9026258" y="4067357"/>
                <a:ext cx="1641821" cy="28765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2873"/>
                  </a:lnSpc>
                </a:pPr>
                <a:r>
                  <a:rPr lang="zh-TW" altLang="en-US" sz="2800" b="1">
                    <a:solidFill>
                      <a:srgbClr val="FFFFFF"/>
                    </a:solidFill>
                    <a:latin typeface="Arial Unicode Bold"/>
                    <a:ea typeface="Arial Unicode Bold"/>
                    <a:cs typeface="Arial Unicode Bold"/>
                    <a:sym typeface="Arial Unicode Bold"/>
                  </a:rPr>
                  <a:t>核</a:t>
                </a:r>
                <a:r>
                  <a:rPr lang="en-US" sz="2800" b="1" err="1">
                    <a:solidFill>
                      <a:srgbClr val="FFFFFF"/>
                    </a:solidFill>
                    <a:latin typeface="Arial Unicode Bold"/>
                    <a:ea typeface="Arial Unicode Bold"/>
                    <a:cs typeface="Arial Unicode Bold"/>
                    <a:sym typeface="Arial Unicode Bold"/>
                  </a:rPr>
                  <a:t>銷申請</a:t>
                </a:r>
                <a:endParaRPr lang="en-US" sz="2800" b="1">
                  <a:solidFill>
                    <a:srgbClr val="FFFFFF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endParaRPr>
              </a:p>
            </p:txBody>
          </p:sp>
          <p:sp>
            <p:nvSpPr>
              <p:cNvPr id="79" name="TextBox 67">
                <a:extLst>
                  <a:ext uri="{FF2B5EF4-FFF2-40B4-BE49-F238E27FC236}">
                    <a16:creationId xmlns:a16="http://schemas.microsoft.com/office/drawing/2014/main" id="{28FDF03C-EF51-415A-4847-93C3A80094FD}"/>
                  </a:ext>
                </a:extLst>
              </p:cNvPr>
              <p:cNvSpPr txBox="1"/>
              <p:nvPr/>
            </p:nvSpPr>
            <p:spPr>
              <a:xfrm>
                <a:off x="10898617" y="4067357"/>
                <a:ext cx="1641821" cy="28765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2873"/>
                  </a:lnSpc>
                </a:pPr>
                <a:r>
                  <a:rPr lang="en-US" sz="2800" b="1" err="1">
                    <a:solidFill>
                      <a:srgbClr val="FFFFFF"/>
                    </a:solidFill>
                    <a:latin typeface="Arial Unicode Bold"/>
                    <a:ea typeface="Arial Unicode Bold"/>
                    <a:cs typeface="Arial Unicode Bold"/>
                    <a:sym typeface="Arial Unicode Bold"/>
                  </a:rPr>
                  <a:t>核撥款項</a:t>
                </a:r>
                <a:endParaRPr lang="en-US" sz="2800" b="1">
                  <a:solidFill>
                    <a:srgbClr val="FFFFFF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endParaRPr>
              </a:p>
            </p:txBody>
          </p:sp>
          <p:sp>
            <p:nvSpPr>
              <p:cNvPr id="80" name="TextBox 68">
                <a:extLst>
                  <a:ext uri="{FF2B5EF4-FFF2-40B4-BE49-F238E27FC236}">
                    <a16:creationId xmlns:a16="http://schemas.microsoft.com/office/drawing/2014/main" id="{33A61263-353A-7C05-8ABB-78A829D65EA2}"/>
                  </a:ext>
                </a:extLst>
              </p:cNvPr>
              <p:cNvSpPr txBox="1"/>
              <p:nvPr/>
            </p:nvSpPr>
            <p:spPr>
              <a:xfrm>
                <a:off x="7196343" y="4067358"/>
                <a:ext cx="1641821" cy="28765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2873"/>
                  </a:lnSpc>
                </a:pPr>
                <a:r>
                  <a:rPr lang="en-US" sz="2800" b="1">
                    <a:solidFill>
                      <a:srgbClr val="FFFFFF"/>
                    </a:solidFill>
                    <a:latin typeface="Arial Unicode Bold"/>
                    <a:ea typeface="Arial Unicode Bold"/>
                    <a:cs typeface="Arial Unicode Bold"/>
                    <a:sym typeface="Arial Unicode Bold"/>
                  </a:rPr>
                  <a:t>採購洽談</a:t>
                </a:r>
              </a:p>
            </p:txBody>
          </p:sp>
        </p:grpSp>
        <p:sp>
          <p:nvSpPr>
            <p:cNvPr id="39" name="矩形: 圓角 38">
              <a:extLst>
                <a:ext uri="{FF2B5EF4-FFF2-40B4-BE49-F238E27FC236}">
                  <a16:creationId xmlns:a16="http://schemas.microsoft.com/office/drawing/2014/main" id="{B7AB08FD-D788-A023-1626-20FC85E54372}"/>
                </a:ext>
              </a:extLst>
            </p:cNvPr>
            <p:cNvSpPr/>
            <p:nvPr/>
          </p:nvSpPr>
          <p:spPr>
            <a:xfrm>
              <a:off x="8362805" y="1155220"/>
              <a:ext cx="2443642" cy="92091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40" name="等腰三角形 39">
              <a:extLst>
                <a:ext uri="{FF2B5EF4-FFF2-40B4-BE49-F238E27FC236}">
                  <a16:creationId xmlns:a16="http://schemas.microsoft.com/office/drawing/2014/main" id="{767EA7EE-8D3F-185A-AB44-781AF25BA94F}"/>
                </a:ext>
              </a:extLst>
            </p:cNvPr>
            <p:cNvSpPr/>
            <p:nvPr/>
          </p:nvSpPr>
          <p:spPr>
            <a:xfrm rot="10800000">
              <a:off x="8367758" y="1403257"/>
              <a:ext cx="1443102" cy="1110290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41" name="文字方塊 78">
              <a:extLst>
                <a:ext uri="{FF2B5EF4-FFF2-40B4-BE49-F238E27FC236}">
                  <a16:creationId xmlns:a16="http://schemas.microsoft.com/office/drawing/2014/main" id="{A8C0F27B-220C-82B7-4A83-73AEC8AAD4DA}"/>
                </a:ext>
              </a:extLst>
            </p:cNvPr>
            <p:cNvSpPr txBox="1"/>
            <p:nvPr/>
          </p:nvSpPr>
          <p:spPr>
            <a:xfrm>
              <a:off x="8598623" y="1208290"/>
              <a:ext cx="2040693" cy="103011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zh-TW" sz="2000" b="1" dirty="0">
                  <a:solidFill>
                    <a:srgbClr val="FFFFFF"/>
                  </a:solidFill>
                  <a:latin typeface="Microsoft JhengHei"/>
                  <a:ea typeface="Microsoft JhengHei"/>
                </a:rPr>
                <a:t>申請案至遲需於</a:t>
              </a:r>
              <a:endParaRPr lang="zh-TW" sz="2000" dirty="0"/>
            </a:p>
            <a:p>
              <a:pPr algn="just"/>
              <a:r>
                <a:rPr lang="zh-TW" sz="2000" b="1" dirty="0">
                  <a:solidFill>
                    <a:srgbClr val="FFFF00"/>
                  </a:solidFill>
                  <a:latin typeface="Microsoft JhengHei"/>
                  <a:ea typeface="Microsoft JhengHei"/>
                </a:rPr>
                <a:t>116年11月15日前</a:t>
              </a:r>
              <a:r>
                <a:rPr lang="zh-TW" sz="2000" b="1" dirty="0">
                  <a:solidFill>
                    <a:srgbClr val="FFFFFF"/>
                  </a:solidFill>
                  <a:latin typeface="Microsoft JhengHei"/>
                  <a:ea typeface="Microsoft JhengHei"/>
                </a:rPr>
                <a:t>完成</a:t>
              </a:r>
              <a:r>
                <a:rPr lang="zh-TW" altLang="en-US" sz="2000" b="1" dirty="0">
                  <a:solidFill>
                    <a:srgbClr val="FFFFFF"/>
                  </a:solidFill>
                  <a:latin typeface="Microsoft JhengHei"/>
                  <a:ea typeface="Microsoft JhengHei"/>
                </a:rPr>
                <a:t>核</a:t>
              </a:r>
              <a:r>
                <a:rPr lang="zh-TW" sz="2000" b="1" dirty="0">
                  <a:solidFill>
                    <a:srgbClr val="FFFFFF"/>
                  </a:solidFill>
                  <a:latin typeface="Microsoft JhengHei"/>
                  <a:ea typeface="Microsoft JhengHei"/>
                </a:rPr>
                <a:t>銷申請程序。</a:t>
              </a:r>
              <a:endParaRPr lang="zh-TW" sz="2000" dirty="0"/>
            </a:p>
            <a:p>
              <a:pPr algn="l"/>
              <a:endParaRPr lang="zh-TW" altLang="en-US" sz="1600" dirty="0">
                <a:ea typeface="新細明體"/>
                <a:cs typeface="Calibri"/>
              </a:endParaRPr>
            </a:p>
          </p:txBody>
        </p:sp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id="{CDB05F8C-55E9-EE74-CC7B-F801F36C54DF}"/>
                </a:ext>
              </a:extLst>
            </p:cNvPr>
            <p:cNvGrpSpPr/>
            <p:nvPr/>
          </p:nvGrpSpPr>
          <p:grpSpPr>
            <a:xfrm>
              <a:off x="6274201" y="1133453"/>
              <a:ext cx="1978201" cy="1380092"/>
              <a:chOff x="6274201" y="1133453"/>
              <a:chExt cx="1900549" cy="1380092"/>
            </a:xfrm>
          </p:grpSpPr>
          <p:sp>
            <p:nvSpPr>
              <p:cNvPr id="47" name="矩形: 圓角 46">
                <a:extLst>
                  <a:ext uri="{FF2B5EF4-FFF2-40B4-BE49-F238E27FC236}">
                    <a16:creationId xmlns:a16="http://schemas.microsoft.com/office/drawing/2014/main" id="{0E2AB711-180A-2246-7879-70EB21EF61A3}"/>
                  </a:ext>
                </a:extLst>
              </p:cNvPr>
              <p:cNvSpPr/>
              <p:nvPr/>
            </p:nvSpPr>
            <p:spPr>
              <a:xfrm>
                <a:off x="6274201" y="1133453"/>
                <a:ext cx="1900549" cy="1025223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48" name="等腰三角形 47">
                <a:extLst>
                  <a:ext uri="{FF2B5EF4-FFF2-40B4-BE49-F238E27FC236}">
                    <a16:creationId xmlns:a16="http://schemas.microsoft.com/office/drawing/2014/main" id="{232CA3B0-0ED0-8737-C5B2-D12A59BC2346}"/>
                  </a:ext>
                </a:extLst>
              </p:cNvPr>
              <p:cNvSpPr/>
              <p:nvPr/>
            </p:nvSpPr>
            <p:spPr>
              <a:xfrm rot="10800000">
                <a:off x="6521183" y="1403255"/>
                <a:ext cx="1443102" cy="111029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</p:grpSp>
        <p:sp>
          <p:nvSpPr>
            <p:cNvPr id="43" name="文字方塊 95">
              <a:extLst>
                <a:ext uri="{FF2B5EF4-FFF2-40B4-BE49-F238E27FC236}">
                  <a16:creationId xmlns:a16="http://schemas.microsoft.com/office/drawing/2014/main" id="{921699FD-FB5B-173C-304D-1AFF3E421AA1}"/>
                </a:ext>
              </a:extLst>
            </p:cNvPr>
            <p:cNvSpPr txBox="1"/>
            <p:nvPr/>
          </p:nvSpPr>
          <p:spPr>
            <a:xfrm>
              <a:off x="6402639" y="1247607"/>
              <a:ext cx="1660071" cy="105463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zh-TW" sz="2000" b="1">
                  <a:solidFill>
                    <a:srgbClr val="FFFFFF"/>
                  </a:solidFill>
                  <a:latin typeface="Microsoft JhengHei"/>
                  <a:ea typeface="Microsoft JhengHei"/>
                </a:rPr>
                <a:t>洽談活動結束後</a:t>
              </a:r>
              <a:r>
                <a:rPr lang="zh-TW" sz="2000" b="1">
                  <a:solidFill>
                    <a:srgbClr val="FFFF00"/>
                  </a:solidFill>
                  <a:latin typeface="Microsoft JhengHei"/>
                  <a:ea typeface="Microsoft JhengHei"/>
                </a:rPr>
                <a:t>30天內</a:t>
              </a:r>
              <a:r>
                <a:rPr lang="zh-TW" sz="2000" b="1">
                  <a:solidFill>
                    <a:srgbClr val="FFFFFF"/>
                  </a:solidFill>
                  <a:latin typeface="Microsoft JhengHei"/>
                  <a:ea typeface="Microsoft JhengHei"/>
                </a:rPr>
                <a:t>，須進</a:t>
              </a:r>
              <a:r>
                <a:rPr lang="zh-TW" altLang="en-US" sz="2000" b="1">
                  <a:solidFill>
                    <a:srgbClr val="FFFFFF"/>
                  </a:solidFill>
                  <a:latin typeface="Microsoft JhengHei"/>
                  <a:ea typeface="Microsoft JhengHei"/>
                </a:rPr>
                <a:t>行</a:t>
              </a:r>
              <a:r>
                <a:rPr lang="zh-TW" sz="2000" b="1">
                  <a:solidFill>
                    <a:srgbClr val="FFFFFF"/>
                  </a:solidFill>
                  <a:latin typeface="Microsoft JhengHei"/>
                  <a:ea typeface="Microsoft JhengHei"/>
                </a:rPr>
                <a:t>款項申請。</a:t>
              </a:r>
              <a:endParaRPr lang="zh-TW" sz="2000"/>
            </a:p>
            <a:p>
              <a:pPr algn="just"/>
              <a:endParaRPr lang="zh-TW" b="1">
                <a:solidFill>
                  <a:srgbClr val="FFFFFF"/>
                </a:solidFill>
                <a:latin typeface="Microsoft JhengHei"/>
                <a:ea typeface="Microsoft JhengHei"/>
                <a:cs typeface="Calibri"/>
              </a:endParaRPr>
            </a:p>
          </p:txBody>
        </p:sp>
        <p:sp>
          <p:nvSpPr>
            <p:cNvPr id="44" name="矩形: 圓角 43">
              <a:extLst>
                <a:ext uri="{FF2B5EF4-FFF2-40B4-BE49-F238E27FC236}">
                  <a16:creationId xmlns:a16="http://schemas.microsoft.com/office/drawing/2014/main" id="{6F5E7430-F8DE-FC65-002E-11CFF98776E0}"/>
                </a:ext>
              </a:extLst>
            </p:cNvPr>
            <p:cNvSpPr/>
            <p:nvPr/>
          </p:nvSpPr>
          <p:spPr>
            <a:xfrm>
              <a:off x="11562686" y="2286076"/>
              <a:ext cx="2253040" cy="189137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45" name="等腰三角形 44">
              <a:extLst>
                <a:ext uri="{FF2B5EF4-FFF2-40B4-BE49-F238E27FC236}">
                  <a16:creationId xmlns:a16="http://schemas.microsoft.com/office/drawing/2014/main" id="{E512A2EA-FC4B-A45F-7349-190F569D6EBF}"/>
                </a:ext>
              </a:extLst>
            </p:cNvPr>
            <p:cNvSpPr/>
            <p:nvPr/>
          </p:nvSpPr>
          <p:spPr>
            <a:xfrm rot="16200000">
              <a:off x="11056864" y="2886742"/>
              <a:ext cx="1443102" cy="1110290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46" name="文字方塊 81">
              <a:extLst>
                <a:ext uri="{FF2B5EF4-FFF2-40B4-BE49-F238E27FC236}">
                  <a16:creationId xmlns:a16="http://schemas.microsoft.com/office/drawing/2014/main" id="{EE8BD30C-A404-59A6-34B7-5EADFB4D29E8}"/>
                </a:ext>
              </a:extLst>
            </p:cNvPr>
            <p:cNvSpPr txBox="1"/>
            <p:nvPr/>
          </p:nvSpPr>
          <p:spPr>
            <a:xfrm>
              <a:off x="11684442" y="2424179"/>
              <a:ext cx="1972650" cy="129990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zh-TW" altLang="en-US" sz="2000" b="1">
                  <a:solidFill>
                    <a:srgbClr val="FFFFFF"/>
                  </a:solidFill>
                  <a:latin typeface="Microsoft JhengHei"/>
                  <a:ea typeface="Microsoft JhengHei"/>
                </a:rPr>
                <a:t>完成線上核銷申請作業後</a:t>
              </a:r>
              <a:r>
                <a:rPr lang="en-US" altLang="zh-TW" sz="2000" b="1" dirty="0">
                  <a:solidFill>
                    <a:srgbClr val="FFFF00"/>
                  </a:solidFill>
                  <a:latin typeface="Microsoft JhengHei"/>
                  <a:ea typeface="Microsoft JhengHei"/>
                </a:rPr>
                <a:t>14</a:t>
              </a:r>
              <a:r>
                <a:rPr lang="zh-TW" altLang="en-US" sz="2000" b="1">
                  <a:solidFill>
                    <a:srgbClr val="FFFF00"/>
                  </a:solidFill>
                  <a:latin typeface="Microsoft JhengHei"/>
                  <a:ea typeface="Microsoft JhengHei"/>
                </a:rPr>
                <a:t>天內</a:t>
              </a:r>
              <a:r>
                <a:rPr lang="zh-TW" altLang="en-US" sz="2000" b="1">
                  <a:solidFill>
                    <a:srgbClr val="FFFFFF"/>
                  </a:solidFill>
                  <a:latin typeface="Microsoft JhengHei"/>
                  <a:ea typeface="Microsoft JhengHei"/>
                </a:rPr>
                <a:t>（以郵戳為憑）將指定文件掛號郵寄至執行單位，始完成核銷申請。</a:t>
              </a:r>
              <a:endParaRPr lang="en-US" altLang="zh-TW" sz="2000" b="1">
                <a:solidFill>
                  <a:schemeClr val="bg1"/>
                </a:solidFill>
                <a:latin typeface="Microsoft JhengHei"/>
                <a:ea typeface="Microsoft JhengHei"/>
                <a:cs typeface="Calibri" panose="020F0502020204030204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F25FC36F-6B64-BDBE-F60F-EEDEDF4DDB6C}"/>
              </a:ext>
            </a:extLst>
          </p:cNvPr>
          <p:cNvGrpSpPr/>
          <p:nvPr/>
        </p:nvGrpSpPr>
        <p:grpSpPr>
          <a:xfrm>
            <a:off x="282016" y="5181641"/>
            <a:ext cx="16209054" cy="5642126"/>
            <a:chOff x="282016" y="5181641"/>
            <a:chExt cx="16209054" cy="5642126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8DE4A872-4B7F-C64F-B6DC-9C20E1C756B2}"/>
                </a:ext>
              </a:extLst>
            </p:cNvPr>
            <p:cNvSpPr/>
            <p:nvPr/>
          </p:nvSpPr>
          <p:spPr>
            <a:xfrm>
              <a:off x="282016" y="5910037"/>
              <a:ext cx="8863958" cy="3823012"/>
            </a:xfrm>
            <a:prstGeom prst="rect">
              <a:avLst/>
            </a:prstGeom>
            <a:no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43AF6060-EC28-B07F-B7D3-C68903B3709E}"/>
                </a:ext>
              </a:extLst>
            </p:cNvPr>
            <p:cNvGrpSpPr/>
            <p:nvPr/>
          </p:nvGrpSpPr>
          <p:grpSpPr>
            <a:xfrm>
              <a:off x="625493" y="5181641"/>
              <a:ext cx="15865577" cy="5642126"/>
              <a:chOff x="625493" y="5181641"/>
              <a:chExt cx="15865577" cy="5642126"/>
            </a:xfrm>
          </p:grpSpPr>
          <p:sp>
            <p:nvSpPr>
              <p:cNvPr id="33" name="TextBox 15">
                <a:extLst>
                  <a:ext uri="{FF2B5EF4-FFF2-40B4-BE49-F238E27FC236}">
                    <a16:creationId xmlns:a16="http://schemas.microsoft.com/office/drawing/2014/main" id="{E4550DD3-CABB-4C79-D679-B5CCCC5C3A7C}"/>
                  </a:ext>
                </a:extLst>
              </p:cNvPr>
              <p:cNvSpPr txBox="1"/>
              <p:nvPr/>
            </p:nvSpPr>
            <p:spPr>
              <a:xfrm>
                <a:off x="625493" y="5951920"/>
                <a:ext cx="8183222" cy="48718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TW" sz="2800">
                    <a:solidFill>
                      <a:srgbClr val="2E3A44"/>
                    </a:solidFill>
                    <a:ea typeface="+mn-lt"/>
                  </a:rPr>
                  <a:t>•</a:t>
                </a:r>
                <a:r>
                  <a:rPr lang="en-US" altLang="zh-TW" sz="2800">
                    <a:solidFill>
                      <a:srgbClr val="2E3A44"/>
                    </a:solidFill>
                    <a:latin typeface="Calibri"/>
                    <a:ea typeface="Calibri"/>
                    <a:cs typeface="Calibri"/>
                  </a:rPr>
                  <a:t> 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已完成出進口廠商登記</a:t>
                </a:r>
                <a:endParaRPr lang="zh-TW" altLang="en-US">
                  <a:ea typeface="新細明體"/>
                  <a:cs typeface="Calibri"/>
                </a:endParaRPr>
              </a:p>
              <a:p>
                <a:r>
                  <a:rPr lang="en-US" altLang="zh-TW" sz="2800">
                    <a:solidFill>
                      <a:srgbClr val="2E3A44"/>
                    </a:solidFill>
                    <a:ea typeface="+mn-lt"/>
                  </a:rPr>
                  <a:t>• </a:t>
                </a:r>
                <a:r>
                  <a:rPr lang="zh-TW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近</a:t>
                </a:r>
                <a:r>
                  <a:rPr lang="en-US" altLang="zh-TW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1</a:t>
                </a:r>
                <a:r>
                  <a:rPr lang="zh-TW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年內未受停止輸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出、輸入或輸出入貨品處分</a:t>
                </a:r>
              </a:p>
              <a:p>
                <a:r>
                  <a:rPr lang="en-US" sz="2800">
                    <a:solidFill>
                      <a:srgbClr val="2E3A44"/>
                    </a:solidFill>
                    <a:latin typeface="Calibri"/>
                    <a:ea typeface="+mn-lt"/>
                    <a:cs typeface="Calibri"/>
                  </a:rPr>
                  <a:t>• 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近</a:t>
                </a:r>
                <a:r>
                  <a:rPr lang="en-US" altLang="zh-TW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 3 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年內至少</a:t>
                </a:r>
                <a:r>
                  <a:rPr lang="en-US" altLang="zh-TW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 1 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年具進出口實績</a:t>
                </a:r>
                <a:b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</a:br>
                <a:r>
                  <a:rPr lang="en-US" sz="2800">
                    <a:solidFill>
                      <a:srgbClr val="2E3A44"/>
                    </a:solidFill>
                    <a:latin typeface="Calibri"/>
                    <a:ea typeface="+mn-lt"/>
                    <a:cs typeface="Calibri"/>
                  </a:rPr>
                  <a:t>•</a:t>
                </a:r>
                <a:r>
                  <a:rPr lang="en-US" altLang="zh-TW" sz="2800">
                    <a:solidFill>
                      <a:srgbClr val="2E3A44"/>
                    </a:solidFill>
                    <a:latin typeface="Calibri"/>
                    <a:ea typeface="+mn-lt"/>
                    <a:cs typeface="Calibri"/>
                  </a:rPr>
                  <a:t> 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受輔導之出口產品須為臺灣產製。</a:t>
                </a:r>
                <a:endParaRPr lang="zh-TW">
                  <a:ea typeface="新細明體"/>
                  <a:cs typeface="Calibri"/>
                </a:endParaRPr>
              </a:p>
              <a:p>
                <a:r>
                  <a:rPr lang="en-US" altLang="zh-TW" sz="2800">
                    <a:solidFill>
                      <a:srgbClr val="2E3A44"/>
                    </a:solidFill>
                    <a:latin typeface="Calibri"/>
                    <a:ea typeface="Calibri"/>
                    <a:cs typeface="Calibri"/>
                  </a:rPr>
                  <a:t>•</a:t>
                </a:r>
                <a:r>
                  <a:rPr lang="en-US" sz="2800">
                    <a:solidFill>
                      <a:srgbClr val="2E3A44"/>
                    </a:solidFill>
                    <a:latin typeface="Calibri"/>
                    <a:ea typeface="Calibri"/>
                    <a:cs typeface="Calibri"/>
                  </a:rPr>
                  <a:t> 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企業之資本組成不得含陸資。</a:t>
                </a:r>
              </a:p>
              <a:p>
                <a:r>
                  <a:rPr lang="en-US" altLang="zh-TW" sz="2800">
                    <a:solidFill>
                      <a:srgbClr val="2E3A44"/>
                    </a:solidFill>
                    <a:latin typeface="Calibri"/>
                    <a:ea typeface="+mn-lt"/>
                    <a:cs typeface="+mn-lt"/>
                  </a:rPr>
                  <a:t>• 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  <a:cs typeface="+mn-lt"/>
                  </a:rPr>
                  <a:t>企業所使用之品牌或產品，須符合我國商標、專利及著作權等智慧財產權相關規定。</a:t>
                </a:r>
                <a:endParaRPr lang="zh-TW">
                  <a:ea typeface="新細明體"/>
                  <a:cs typeface="Calibri"/>
                </a:endParaRPr>
              </a:p>
              <a:p>
                <a:r>
                  <a:rPr lang="en-US" sz="2800">
                    <a:solidFill>
                      <a:srgbClr val="2E3A44"/>
                    </a:solidFill>
                    <a:latin typeface="Calibri"/>
                    <a:ea typeface="Calibri"/>
                    <a:cs typeface="Calibri"/>
                    <a:sym typeface="可画甜心体"/>
                  </a:rPr>
                  <a:t>• </a:t>
                </a:r>
                <a:r>
                  <a:rPr lang="en-US" sz="2800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資本額1億元以下或員工未滿 200 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人之中小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  <a:cs typeface="可画甜心体"/>
                    <a:sym typeface="可画甜心体"/>
                  </a:rPr>
                  <a:t>企業。</a:t>
                </a:r>
                <a:endParaRPr lang="en-US" altLang="zh-TW" sz="2800">
                  <a:solidFill>
                    <a:srgbClr val="2E3A44"/>
                  </a:solidFill>
                  <a:latin typeface="可画甜心体"/>
                  <a:ea typeface="可画甜心体"/>
                  <a:cs typeface="可画甜心体"/>
                </a:endParaRPr>
              </a:p>
              <a:p>
                <a:r>
                  <a:rPr lang="en-US" sz="2800">
                    <a:solidFill>
                      <a:srgbClr val="2E3A44"/>
                    </a:solidFill>
                    <a:latin typeface="Calibri"/>
                    <a:ea typeface="Calibri"/>
                    <a:cs typeface="Calibri"/>
                  </a:rPr>
                  <a:t>• </a:t>
                </a:r>
                <a:r>
                  <a:rPr lang="en-US" altLang="zh-TW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 </a:t>
                </a:r>
                <a:r>
                  <a:rPr lang="zh-TW" altLang="en-US" sz="280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須提出「受美國關稅政策影響」情形說明及佐證資料。</a:t>
                </a:r>
                <a:endParaRPr lang="en-US" sz="2800">
                  <a:ea typeface="Calibri"/>
                  <a:cs typeface="Calibri"/>
                </a:endParaRPr>
              </a:p>
              <a:p>
                <a:pPr>
                  <a:lnSpc>
                    <a:spcPts val="4200"/>
                  </a:lnSpc>
                </a:pPr>
                <a:endParaRPr lang="en-US" altLang="zh-TW" sz="3000">
                  <a:solidFill>
                    <a:srgbClr val="2E3A44"/>
                  </a:solidFill>
                  <a:latin typeface="可画甜心体"/>
                  <a:ea typeface="可画甜心体"/>
                </a:endParaRPr>
              </a:p>
              <a:p>
                <a:pPr>
                  <a:lnSpc>
                    <a:spcPts val="4200"/>
                  </a:lnSpc>
                </a:pPr>
                <a:endParaRPr lang="en-US" sz="3000">
                  <a:solidFill>
                    <a:srgbClr val="2E3A44"/>
                  </a:solidFill>
                  <a:latin typeface="可画甜心体"/>
                  <a:ea typeface="可画甜心体"/>
                </a:endParaRPr>
              </a:p>
            </p:txBody>
          </p:sp>
          <p:sp>
            <p:nvSpPr>
              <p:cNvPr id="34" name="TextBox 16">
                <a:extLst>
                  <a:ext uri="{FF2B5EF4-FFF2-40B4-BE49-F238E27FC236}">
                    <a16:creationId xmlns:a16="http://schemas.microsoft.com/office/drawing/2014/main" id="{52BBA972-C537-9039-7D47-8311D486B63B}"/>
                  </a:ext>
                </a:extLst>
              </p:cNvPr>
              <p:cNvSpPr txBox="1"/>
              <p:nvPr/>
            </p:nvSpPr>
            <p:spPr>
              <a:xfrm>
                <a:off x="9478473" y="5925443"/>
                <a:ext cx="6799371" cy="26096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dirty="0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• </a:t>
                </a:r>
                <a:r>
                  <a:rPr lang="en-US" altLang="zh-TW" sz="2800" dirty="0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 </a:t>
                </a:r>
                <a:r>
                  <a:rPr lang="zh-TW" altLang="en-US" sz="2800" dirty="0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申請日前一年度營業額達</a:t>
                </a:r>
                <a:r>
                  <a:rPr lang="en-US" sz="2800" dirty="0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 300 </a:t>
                </a:r>
                <a:r>
                  <a:rPr lang="en-US" sz="2800" dirty="0" err="1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萬美元以上</a:t>
                </a:r>
                <a:endParaRPr lang="en-US" sz="2800" dirty="0">
                  <a:solidFill>
                    <a:srgbClr val="2E3A44"/>
                  </a:solidFill>
                  <a:latin typeface="可画甜心体"/>
                  <a:ea typeface="可画甜心体"/>
                  <a:sym typeface="可画甜心体"/>
                </a:endParaRPr>
              </a:p>
              <a:p>
                <a:r>
                  <a:rPr lang="en-US" sz="2800" dirty="0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• </a:t>
                </a:r>
                <a:r>
                  <a:rPr lang="en-US" altLang="zh-TW" sz="2800" dirty="0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 </a:t>
                </a:r>
                <a:r>
                  <a:rPr lang="en-US" altLang="zh-TW" sz="2800" dirty="0" err="1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合法登記</a:t>
                </a:r>
                <a:r>
                  <a:rPr lang="zh-TW" altLang="en-US" sz="2800" dirty="0">
                    <a:solidFill>
                      <a:srgbClr val="2E3A44"/>
                    </a:solidFill>
                    <a:latin typeface="可画甜心体"/>
                    <a:ea typeface="可画甜心体"/>
                    <a:sym typeface="可画甜心体"/>
                  </a:rPr>
                  <a:t>之外國公司(非臺灣企業)</a:t>
                </a:r>
                <a:endParaRPr lang="en-US" sz="2800" dirty="0">
                  <a:solidFill>
                    <a:srgbClr val="2E3A44"/>
                  </a:solidFill>
                  <a:latin typeface="可画甜心体"/>
                  <a:ea typeface="可画甜心体"/>
                </a:endParaRPr>
              </a:p>
              <a:p>
                <a:r>
                  <a:rPr lang="en-US" sz="2800" dirty="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• </a:t>
                </a:r>
                <a:r>
                  <a:rPr lang="en-US" altLang="zh-TW" sz="2800" dirty="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 非</a:t>
                </a:r>
                <a:r>
                  <a:rPr lang="zh-TW" altLang="en-US" sz="2800" dirty="0">
                    <a:solidFill>
                      <a:srgbClr val="2E3A44"/>
                    </a:solidFill>
                    <a:latin typeface="可画甜心体"/>
                    <a:ea typeface="可画甜心体"/>
                  </a:rPr>
                  <a:t>在臺灣設立之外國公司</a:t>
                </a:r>
                <a:endParaRPr lang="en-US" sz="2800" dirty="0">
                  <a:solidFill>
                    <a:srgbClr val="2E3A44"/>
                  </a:solidFill>
                  <a:latin typeface="可画甜心体"/>
                  <a:ea typeface="可画甜心体"/>
                </a:endParaRPr>
              </a:p>
              <a:p>
                <a:r>
                  <a:rPr lang="en-US" sz="2800" dirty="0">
                    <a:solidFill>
                      <a:srgbClr val="2E3A44"/>
                    </a:solidFill>
                    <a:latin typeface="可画甜心体"/>
                    <a:ea typeface="可画甜心体"/>
                    <a:cs typeface="可画甜心体"/>
                    <a:sym typeface="可画甜心体"/>
                  </a:rPr>
                  <a:t>•  </a:t>
                </a:r>
                <a:r>
                  <a:rPr lang="zh-TW" altLang="en-US" sz="2800" dirty="0">
                    <a:solidFill>
                      <a:srgbClr val="2E3A44"/>
                    </a:solidFill>
                    <a:latin typeface="可画甜心体"/>
                    <a:ea typeface="可画甜心体"/>
                    <a:cs typeface="可画甜心体"/>
                    <a:sym typeface="可画甜心体"/>
                  </a:rPr>
                  <a:t>來臺洽談人員須為該公司在職員工</a:t>
                </a:r>
                <a:endParaRPr lang="en-US" sz="2800" dirty="0">
                  <a:solidFill>
                    <a:srgbClr val="2E3A44"/>
                  </a:solidFill>
                  <a:latin typeface="可画甜心体"/>
                  <a:ea typeface="可画甜心体"/>
                  <a:cs typeface="可画甜心体"/>
                </a:endParaRPr>
              </a:p>
              <a:p>
                <a:r>
                  <a:rPr lang="en-US" sz="2800" dirty="0">
                    <a:solidFill>
                      <a:srgbClr val="2E3A44"/>
                    </a:solidFill>
                    <a:latin typeface="可画甜心体"/>
                    <a:ea typeface="可画甜心体"/>
                    <a:cs typeface="可画甜心体"/>
                    <a:sym typeface="可画甜心体"/>
                  </a:rPr>
                  <a:t>•  </a:t>
                </a:r>
                <a:r>
                  <a:rPr lang="en-US" sz="2800" dirty="0" err="1">
                    <a:solidFill>
                      <a:srgbClr val="2E3A44"/>
                    </a:solidFill>
                    <a:latin typeface="可画甜心体"/>
                    <a:ea typeface="可画甜心体"/>
                    <a:cs typeface="可画甜心体"/>
                    <a:sym typeface="可画甜心体"/>
                  </a:rPr>
                  <a:t>需檢附在職證明</a:t>
                </a:r>
                <a:endParaRPr lang="en-US" sz="2800" dirty="0">
                  <a:solidFill>
                    <a:srgbClr val="2E3A44"/>
                  </a:solidFill>
                  <a:latin typeface="可画甜心体"/>
                  <a:ea typeface="可画甜心体"/>
                  <a:cs typeface="可画甜心体"/>
                </a:endParaRPr>
              </a:p>
              <a:p>
                <a:pPr algn="l">
                  <a:lnSpc>
                    <a:spcPts val="4200"/>
                  </a:lnSpc>
                </a:pPr>
                <a:endParaRPr lang="en-US" sz="3000" dirty="0">
                  <a:solidFill>
                    <a:srgbClr val="2E3A44"/>
                  </a:solidFill>
                  <a:latin typeface="可画甜心体"/>
                  <a:ea typeface="可画甜心体"/>
                  <a:cs typeface="可画甜心体"/>
                  <a:sym typeface="可画甜心体"/>
                </a:endParaRPr>
              </a:p>
            </p:txBody>
          </p:sp>
          <p:sp>
            <p:nvSpPr>
              <p:cNvPr id="35" name="speed">
                <a:extLst>
                  <a:ext uri="{FF2B5EF4-FFF2-40B4-BE49-F238E27FC236}">
                    <a16:creationId xmlns:a16="http://schemas.microsoft.com/office/drawing/2014/main" id="{206145F6-CEAA-664A-7C2B-71DCDB6EEC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7318" y="5210234"/>
                <a:ext cx="6799000" cy="6155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t" anchorCtr="0">
                <a:spAutoFit/>
                <a:scene3d>
                  <a:camera prst="orthographicFront"/>
                  <a:lightRig rig="threePt" dir="t"/>
                </a:scene3d>
                <a:sp3d/>
              </a:bodyPr>
              <a:lstStyle>
                <a:defPPr>
                  <a:defRPr lang="ko-KR"/>
                </a:defPPr>
                <a:lvl1pPr marL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Font typeface="Arial" charset="0"/>
                  <a:buNone/>
                  <a:defRPr kumimoji="0" sz="1200" kern="1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66700" indent="-266700" algn="ctr">
                  <a:spcBef>
                    <a:spcPts val="600"/>
                  </a:spcBef>
                </a:pPr>
                <a:r>
                  <a:rPr lang="zh-TW" altLang="en-US" sz="4000">
                    <a:solidFill>
                      <a:srgbClr val="002060"/>
                    </a:solidFill>
                    <a:latin typeface="可画甜心体"/>
                    <a:ea typeface="可画甜心体"/>
                    <a:cs typeface="+mn-cs"/>
                  </a:rPr>
                  <a:t>申請資格</a:t>
                </a:r>
              </a:p>
            </p:txBody>
          </p:sp>
          <p:sp>
            <p:nvSpPr>
              <p:cNvPr id="36" name="speed">
                <a:extLst>
                  <a:ext uri="{FF2B5EF4-FFF2-40B4-BE49-F238E27FC236}">
                    <a16:creationId xmlns:a16="http://schemas.microsoft.com/office/drawing/2014/main" id="{20D2E2A9-4054-F0FF-D357-7D7BC22D94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92070" y="5181641"/>
                <a:ext cx="6799000" cy="6155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anchor="t" anchorCtr="0">
                <a:spAutoFit/>
                <a:scene3d>
                  <a:camera prst="orthographicFront"/>
                  <a:lightRig rig="threePt" dir="t"/>
                </a:scene3d>
                <a:sp3d/>
              </a:bodyPr>
              <a:lstStyle>
                <a:defPPr>
                  <a:defRPr lang="ko-KR"/>
                </a:defPPr>
                <a:lvl1pPr marL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Font typeface="Arial" charset="0"/>
                  <a:buNone/>
                  <a:defRPr kumimoji="0" sz="1200" kern="12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66700" indent="-266700" algn="ctr">
                  <a:spcBef>
                    <a:spcPts val="600"/>
                  </a:spcBef>
                </a:pPr>
                <a:r>
                  <a:rPr lang="zh-TW" altLang="en-US" sz="4000">
                    <a:solidFill>
                      <a:srgbClr val="002060"/>
                    </a:solidFill>
                    <a:latin typeface="可画甜心体"/>
                    <a:ea typeface="可画甜心体"/>
                    <a:cs typeface="+mn-cs"/>
                  </a:rPr>
                  <a:t>買主資格</a:t>
                </a:r>
              </a:p>
            </p:txBody>
          </p:sp>
        </p:grpSp>
      </p:grpSp>
      <p:sp>
        <p:nvSpPr>
          <p:cNvPr id="29" name="TextBox 19">
            <a:extLst>
              <a:ext uri="{FF2B5EF4-FFF2-40B4-BE49-F238E27FC236}">
                <a16:creationId xmlns:a16="http://schemas.microsoft.com/office/drawing/2014/main" id="{D8D7A8F1-74C0-AE7B-DD92-16A0EA25BF78}"/>
              </a:ext>
            </a:extLst>
          </p:cNvPr>
          <p:cNvSpPr txBox="1"/>
          <p:nvPr/>
        </p:nvSpPr>
        <p:spPr>
          <a:xfrm>
            <a:off x="11262060" y="8265883"/>
            <a:ext cx="5997014" cy="1384995"/>
          </a:xfrm>
          <a:prstGeom prst="rect">
            <a:avLst/>
          </a:prstGeom>
          <a:solidFill>
            <a:srgbClr val="C4E7F2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610"/>
              </a:lnSpc>
            </a:pPr>
            <a:r>
              <a:rPr lang="en-US" sz="40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02-2725-5200  </a:t>
            </a:r>
          </a:p>
          <a:p>
            <a:pPr>
              <a:lnSpc>
                <a:spcPts val="3610"/>
              </a:lnSpc>
            </a:pPr>
            <a:r>
              <a:rPr lang="en-US" sz="40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#</a:t>
            </a:r>
            <a:r>
              <a:rPr lang="zh-TW" altLang="en-US" sz="40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 </a:t>
            </a:r>
            <a:r>
              <a:rPr lang="en-US" altLang="zh-TW" sz="40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1880</a:t>
            </a:r>
            <a:r>
              <a:rPr lang="zh-TW" altLang="en-US" sz="40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 </a:t>
            </a:r>
            <a:r>
              <a:rPr lang="en-US" altLang="zh-TW" sz="40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/</a:t>
            </a:r>
            <a:r>
              <a:rPr lang="zh-TW" altLang="en-US" sz="40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 </a:t>
            </a:r>
            <a:r>
              <a:rPr lang="en-US" altLang="zh-TW" sz="400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1881</a:t>
            </a:r>
            <a:r>
              <a:rPr lang="zh-TW" altLang="en-US" sz="400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 </a:t>
            </a:r>
            <a:r>
              <a:rPr lang="en-US" altLang="zh-TW" sz="400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/</a:t>
            </a:r>
            <a:r>
              <a:rPr lang="zh-TW" altLang="en-US" sz="400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 </a:t>
            </a:r>
            <a:r>
              <a:rPr lang="en-US" sz="400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1884 </a:t>
            </a:r>
            <a:r>
              <a:rPr lang="en-US" sz="40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/ 1896</a:t>
            </a:r>
            <a:endParaRPr lang="en-US" sz="4000" dirty="0">
              <a:solidFill>
                <a:srgbClr val="2E3A44"/>
              </a:solidFill>
              <a:latin typeface="可画甜心体"/>
              <a:ea typeface="可画甜心体"/>
              <a:cs typeface="可画甜心体"/>
            </a:endParaRPr>
          </a:p>
          <a:p>
            <a:pPr algn="l">
              <a:lnSpc>
                <a:spcPts val="3610"/>
              </a:lnSpc>
            </a:pPr>
            <a:r>
              <a:rPr lang="en-US" sz="4000" dirty="0">
                <a:solidFill>
                  <a:srgbClr val="2E3A44"/>
                </a:solidFill>
                <a:latin typeface="可画甜心体"/>
                <a:ea typeface="可画甜心体"/>
                <a:sym typeface="可画甜心体"/>
              </a:rPr>
              <a:t>buyerdirect@</a:t>
            </a:r>
            <a:r>
              <a:rPr lang="en-US" sz="40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taitra.org.tw</a:t>
            </a:r>
            <a:endParaRPr lang="en-US" sz="4000" dirty="0">
              <a:solidFill>
                <a:srgbClr val="2E3A44"/>
              </a:solidFill>
              <a:latin typeface="可画甜心体"/>
              <a:ea typeface="可画甜心体"/>
              <a:cs typeface="可画甜心体"/>
            </a:endParaRPr>
          </a:p>
        </p:txBody>
      </p:sp>
      <p:sp>
        <p:nvSpPr>
          <p:cNvPr id="117" name="TextBox 17">
            <a:extLst>
              <a:ext uri="{FF2B5EF4-FFF2-40B4-BE49-F238E27FC236}">
                <a16:creationId xmlns:a16="http://schemas.microsoft.com/office/drawing/2014/main" id="{3C3966A4-25B7-34EE-A49D-C93DCA1434DD}"/>
              </a:ext>
            </a:extLst>
          </p:cNvPr>
          <p:cNvSpPr txBox="1"/>
          <p:nvPr/>
        </p:nvSpPr>
        <p:spPr>
          <a:xfrm>
            <a:off x="5824040" y="181663"/>
            <a:ext cx="9618309" cy="862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279"/>
              </a:lnSpc>
            </a:pPr>
            <a:r>
              <a:rPr lang="zh-TW" altLang="en-US" sz="5199">
                <a:solidFill>
                  <a:srgbClr val="2E3A44"/>
                </a:solidFill>
                <a:latin typeface="可畫酷黑-繁"/>
                <a:ea typeface="可畫酷黑-繁"/>
                <a:sym typeface="可畫酷黑-繁"/>
              </a:rPr>
              <a:t>協助廠商洽邀買主來臺洽談及採購</a:t>
            </a:r>
            <a:endParaRPr lang="en-US" altLang="zh-TW" sz="5199">
              <a:solidFill>
                <a:srgbClr val="2E3A44"/>
              </a:solidFill>
              <a:latin typeface="可畫酷黑-繁"/>
              <a:ea typeface="可畫酷黑-繁"/>
              <a:sym typeface="可畫酷黑-繁"/>
            </a:endParaRPr>
          </a:p>
        </p:txBody>
      </p:sp>
      <p:sp>
        <p:nvSpPr>
          <p:cNvPr id="119" name="Freeform 12">
            <a:extLst>
              <a:ext uri="{FF2B5EF4-FFF2-40B4-BE49-F238E27FC236}">
                <a16:creationId xmlns:a16="http://schemas.microsoft.com/office/drawing/2014/main" id="{7177D2EB-DE49-29E4-121C-2D3F8E7FF800}"/>
              </a:ext>
            </a:extLst>
          </p:cNvPr>
          <p:cNvSpPr/>
          <p:nvPr/>
        </p:nvSpPr>
        <p:spPr>
          <a:xfrm>
            <a:off x="3846778" y="178593"/>
            <a:ext cx="1758064" cy="1758064"/>
          </a:xfrm>
          <a:custGeom>
            <a:avLst/>
            <a:gdLst/>
            <a:ahLst/>
            <a:cxnLst/>
            <a:rect l="l" t="t" r="r" b="b"/>
            <a:pathLst>
              <a:path w="1758064" h="1758064">
                <a:moveTo>
                  <a:pt x="0" y="0"/>
                </a:moveTo>
                <a:lnTo>
                  <a:pt x="1758064" y="0"/>
                </a:lnTo>
                <a:lnTo>
                  <a:pt x="1758064" y="1758064"/>
                </a:lnTo>
                <a:lnTo>
                  <a:pt x="0" y="1758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23714D-45E1-F76D-984B-E44838B8F0AE}"/>
              </a:ext>
            </a:extLst>
          </p:cNvPr>
          <p:cNvSpPr/>
          <p:nvPr/>
        </p:nvSpPr>
        <p:spPr>
          <a:xfrm>
            <a:off x="9114072" y="5901703"/>
            <a:ext cx="8863958" cy="3823012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2E665FED-F73B-E6B2-CAA7-607FABBB7317}"/>
              </a:ext>
            </a:extLst>
          </p:cNvPr>
          <p:cNvSpPr/>
          <p:nvPr/>
        </p:nvSpPr>
        <p:spPr>
          <a:xfrm>
            <a:off x="9854124" y="8522434"/>
            <a:ext cx="1209882" cy="1123163"/>
          </a:xfrm>
          <a:custGeom>
            <a:avLst/>
            <a:gdLst/>
            <a:ahLst/>
            <a:cxnLst/>
            <a:rect l="l" t="t" r="r" b="b"/>
            <a:pathLst>
              <a:path w="1293598" h="1293598">
                <a:moveTo>
                  <a:pt x="0" y="0"/>
                </a:moveTo>
                <a:lnTo>
                  <a:pt x="1293598" y="0"/>
                </a:lnTo>
                <a:lnTo>
                  <a:pt x="1293598" y="1293598"/>
                </a:lnTo>
                <a:lnTo>
                  <a:pt x="0" y="12935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68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5194" y="-1345629"/>
            <a:ext cx="3517329" cy="351732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4437604" y="3967038"/>
            <a:ext cx="8028675" cy="802867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1DF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1162596" y="9694074"/>
            <a:ext cx="16185445" cy="0"/>
          </a:xfrm>
          <a:prstGeom prst="line">
            <a:avLst/>
          </a:prstGeom>
          <a:ln w="38100" cap="flat">
            <a:solidFill>
              <a:srgbClr val="2E3A44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7259300" y="3262130"/>
            <a:ext cx="1586288" cy="158628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590075" y="2971692"/>
            <a:ext cx="580876" cy="58087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27484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37936" y="-2819"/>
            <a:ext cx="3362933" cy="1062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err="1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數位</a:t>
            </a:r>
            <a:r>
              <a:rPr lang="zh-TW" altLang="en-US" sz="6999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rPr>
              <a:t>搶單</a:t>
            </a:r>
            <a:endParaRPr lang="en-US" sz="6999">
              <a:solidFill>
                <a:srgbClr val="2E3A44"/>
              </a:solidFill>
              <a:latin typeface="可画甜心体"/>
              <a:ea typeface="可画甜心体"/>
              <a:cs typeface="可画甜心体"/>
              <a:sym typeface="可画甜心体"/>
            </a:endParaRPr>
          </a:p>
        </p:txBody>
      </p:sp>
      <p:sp>
        <p:nvSpPr>
          <p:cNvPr id="12" name="Freeform 16">
            <a:extLst>
              <a:ext uri="{FF2B5EF4-FFF2-40B4-BE49-F238E27FC236}">
                <a16:creationId xmlns:a16="http://schemas.microsoft.com/office/drawing/2014/main" id="{4952CDCD-D7FF-8097-5AAB-422F97840D9E}"/>
              </a:ext>
            </a:extLst>
          </p:cNvPr>
          <p:cNvSpPr/>
          <p:nvPr/>
        </p:nvSpPr>
        <p:spPr>
          <a:xfrm>
            <a:off x="2824549" y="1501165"/>
            <a:ext cx="1062279" cy="1062279"/>
          </a:xfrm>
          <a:custGeom>
            <a:avLst/>
            <a:gdLst/>
            <a:ahLst/>
            <a:cxnLst/>
            <a:rect l="l" t="t" r="r" b="b"/>
            <a:pathLst>
              <a:path w="1758064" h="1758064">
                <a:moveTo>
                  <a:pt x="0" y="0"/>
                </a:moveTo>
                <a:lnTo>
                  <a:pt x="1758064" y="0"/>
                </a:lnTo>
                <a:lnTo>
                  <a:pt x="1758064" y="1758064"/>
                </a:lnTo>
                <a:lnTo>
                  <a:pt x="0" y="17580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9B302ECB-4CD3-C904-8576-92A819563C00}"/>
              </a:ext>
            </a:extLst>
          </p:cNvPr>
          <p:cNvGrpSpPr/>
          <p:nvPr/>
        </p:nvGrpSpPr>
        <p:grpSpPr>
          <a:xfrm>
            <a:off x="4211553" y="785203"/>
            <a:ext cx="9622451" cy="2434859"/>
            <a:chOff x="4211553" y="785203"/>
            <a:chExt cx="9622451" cy="2434859"/>
          </a:xfrm>
        </p:grpSpPr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65814A07-A905-CEB5-AA8C-9352E90A4C49}"/>
                </a:ext>
              </a:extLst>
            </p:cNvPr>
            <p:cNvSpPr txBox="1"/>
            <p:nvPr/>
          </p:nvSpPr>
          <p:spPr>
            <a:xfrm>
              <a:off x="4713201" y="785203"/>
              <a:ext cx="7992349" cy="17272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6000" err="1">
                  <a:solidFill>
                    <a:srgbClr val="2E3A44"/>
                  </a:solidFill>
                  <a:latin typeface="可画甜心体"/>
                  <a:ea typeface="可画甜心体"/>
                  <a:cs typeface="可画甜心体"/>
                  <a:sym typeface="可画甜心体"/>
                </a:rPr>
                <a:t>企業進出口數據看板</a:t>
              </a:r>
              <a:endParaRPr lang="en-US" sz="600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endParaRPr>
            </a:p>
            <a:p>
              <a:pPr algn="ctr">
                <a:lnSpc>
                  <a:spcPts val="7279"/>
                </a:lnSpc>
              </a:pPr>
              <a:endParaRPr lang="en-US" sz="5199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endParaRPr>
            </a:p>
          </p:txBody>
        </p:sp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66FD5D14-74E1-1D25-8355-130F98A13A3D}"/>
                </a:ext>
              </a:extLst>
            </p:cNvPr>
            <p:cNvSpPr txBox="1"/>
            <p:nvPr/>
          </p:nvSpPr>
          <p:spPr>
            <a:xfrm>
              <a:off x="4211553" y="1937660"/>
              <a:ext cx="9622451" cy="12824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r>
                <a:rPr lang="zh-TW" altLang="en-US" sz="4400">
                  <a:solidFill>
                    <a:srgbClr val="4E236E"/>
                  </a:solidFill>
                  <a:latin typeface="可画甜心体"/>
                  <a:ea typeface="可画甜心体"/>
                  <a:cs typeface="Arial"/>
                  <a:sym typeface="可画甜心体"/>
                </a:rPr>
                <a:t>用數據洞察全球市場，企業決策領先一步！</a:t>
              </a:r>
              <a:endParaRPr lang="zh-TW" sz="4400">
                <a:ea typeface="新細明體"/>
                <a:cs typeface="Calibri"/>
              </a:endParaRPr>
            </a:p>
          </p:txBody>
        </p:sp>
      </p:grpSp>
      <p:sp>
        <p:nvSpPr>
          <p:cNvPr id="19" name="Freeform 2">
            <a:extLst>
              <a:ext uri="{FF2B5EF4-FFF2-40B4-BE49-F238E27FC236}">
                <a16:creationId xmlns:a16="http://schemas.microsoft.com/office/drawing/2014/main" id="{3BF4DA8F-0FAA-80C0-7C1F-ED10EB221FDE}"/>
              </a:ext>
            </a:extLst>
          </p:cNvPr>
          <p:cNvSpPr/>
          <p:nvPr/>
        </p:nvSpPr>
        <p:spPr>
          <a:xfrm>
            <a:off x="13801995" y="794046"/>
            <a:ext cx="4098961" cy="1613815"/>
          </a:xfrm>
          <a:custGeom>
            <a:avLst/>
            <a:gdLst/>
            <a:ahLst/>
            <a:cxnLst/>
            <a:rect l="l" t="t" r="r" b="b"/>
            <a:pathLst>
              <a:path w="8658480" h="3421914">
                <a:moveTo>
                  <a:pt x="0" y="0"/>
                </a:moveTo>
                <a:lnTo>
                  <a:pt x="8658480" y="0"/>
                </a:lnTo>
                <a:lnTo>
                  <a:pt x="8658480" y="3421914"/>
                </a:lnTo>
                <a:lnTo>
                  <a:pt x="0" y="3421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923" t="-125462" r="-165934" b="-187962"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B9284FE7-620F-01CF-0BEE-9AD444142C77}"/>
              </a:ext>
            </a:extLst>
          </p:cNvPr>
          <p:cNvGrpSpPr/>
          <p:nvPr/>
        </p:nvGrpSpPr>
        <p:grpSpPr>
          <a:xfrm>
            <a:off x="1271270" y="2935910"/>
            <a:ext cx="14876210" cy="2539658"/>
            <a:chOff x="1271270" y="2851877"/>
            <a:chExt cx="14876210" cy="2539658"/>
          </a:xfrm>
        </p:grpSpPr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87547C01-472B-632E-65A3-56948A7D94E7}"/>
                </a:ext>
              </a:extLst>
            </p:cNvPr>
            <p:cNvGrpSpPr/>
            <p:nvPr/>
          </p:nvGrpSpPr>
          <p:grpSpPr>
            <a:xfrm>
              <a:off x="1271270" y="2882780"/>
              <a:ext cx="4475018" cy="2477852"/>
              <a:chOff x="1323995" y="3124069"/>
              <a:chExt cx="4475018" cy="2477852"/>
            </a:xfrm>
          </p:grpSpPr>
          <p:sp>
            <p:nvSpPr>
              <p:cNvPr id="31" name="矩形: 圓角 30">
                <a:extLst>
                  <a:ext uri="{FF2B5EF4-FFF2-40B4-BE49-F238E27FC236}">
                    <a16:creationId xmlns:a16="http://schemas.microsoft.com/office/drawing/2014/main" id="{C7E9719E-0BFA-7B71-06CC-26944DCF1D67}"/>
                  </a:ext>
                </a:extLst>
              </p:cNvPr>
              <p:cNvSpPr/>
              <p:nvPr/>
            </p:nvSpPr>
            <p:spPr>
              <a:xfrm>
                <a:off x="1323995" y="3378624"/>
                <a:ext cx="4475018" cy="2223297"/>
              </a:xfrm>
              <a:prstGeom prst="roundRect">
                <a:avLst/>
              </a:prstGeom>
              <a:solidFill>
                <a:srgbClr val="FFF29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3200">
                    <a:solidFill>
                      <a:srgbClr val="000000"/>
                    </a:solidFill>
                    <a:latin typeface="可画甜心体"/>
                    <a:ea typeface="可画甜心体"/>
                  </a:rPr>
                  <a:t>整合全球貿易與產業等多元資料，透過視覺化互動圖表，快速掌握市場動態</a:t>
                </a:r>
              </a:p>
            </p:txBody>
          </p:sp>
          <p:sp>
            <p:nvSpPr>
              <p:cNvPr id="32" name="TextBox 21">
                <a:extLst>
                  <a:ext uri="{FF2B5EF4-FFF2-40B4-BE49-F238E27FC236}">
                    <a16:creationId xmlns:a16="http://schemas.microsoft.com/office/drawing/2014/main" id="{45784325-8B65-3D8A-8EA7-6A9FE0694F47}"/>
                  </a:ext>
                </a:extLst>
              </p:cNvPr>
              <p:cNvSpPr txBox="1"/>
              <p:nvPr/>
            </p:nvSpPr>
            <p:spPr>
              <a:xfrm>
                <a:off x="1899049" y="3124069"/>
                <a:ext cx="3362933" cy="606128"/>
              </a:xfrm>
              <a:prstGeom prst="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zh-TW" altLang="en-US" sz="3950">
                    <a:solidFill>
                      <a:srgbClr val="000000"/>
                    </a:solidFill>
                    <a:latin typeface="可画甜心体"/>
                    <a:ea typeface="可画甜心体"/>
                    <a:cs typeface="可画甜心体"/>
                    <a:sym typeface="可画甜心体"/>
                  </a:rPr>
                  <a:t>視覺化互動看板</a:t>
                </a:r>
                <a:endParaRPr lang="en-US" sz="3950">
                  <a:solidFill>
                    <a:srgbClr val="000000"/>
                  </a:solidFill>
                  <a:latin typeface="可画甜心体"/>
                  <a:ea typeface="可画甜心体"/>
                  <a:cs typeface="可画甜心体"/>
                  <a:sym typeface="可画甜心体"/>
                </a:endParaRPr>
              </a:p>
            </p:txBody>
          </p:sp>
        </p:grpSp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3D9ED7A9-57EC-A123-23A2-DD1D5D08A3FB}"/>
                </a:ext>
              </a:extLst>
            </p:cNvPr>
            <p:cNvGrpSpPr/>
            <p:nvPr/>
          </p:nvGrpSpPr>
          <p:grpSpPr>
            <a:xfrm>
              <a:off x="6471866" y="2851877"/>
              <a:ext cx="4475018" cy="2539658"/>
              <a:chOff x="5898896" y="3062263"/>
              <a:chExt cx="4475018" cy="2539658"/>
            </a:xfrm>
          </p:grpSpPr>
          <p:sp>
            <p:nvSpPr>
              <p:cNvPr id="29" name="矩形: 圓角 28">
                <a:extLst>
                  <a:ext uri="{FF2B5EF4-FFF2-40B4-BE49-F238E27FC236}">
                    <a16:creationId xmlns:a16="http://schemas.microsoft.com/office/drawing/2014/main" id="{1BD5C35D-B113-9B70-B7E6-44CAA9EC01B6}"/>
                  </a:ext>
                </a:extLst>
              </p:cNvPr>
              <p:cNvSpPr/>
              <p:nvPr/>
            </p:nvSpPr>
            <p:spPr>
              <a:xfrm>
                <a:off x="5898896" y="3378624"/>
                <a:ext cx="4475018" cy="2223297"/>
              </a:xfrm>
              <a:prstGeom prst="roundRect">
                <a:avLst/>
              </a:prstGeom>
              <a:solidFill>
                <a:srgbClr val="FFF29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3200">
                    <a:solidFill>
                      <a:srgbClr val="000000"/>
                    </a:solidFill>
                    <a:latin typeface="可画甜心体"/>
                    <a:ea typeface="可画甜心体"/>
                  </a:rPr>
                  <a:t>依產業別、產品類別、目標市場等需求，量身打造最貼合業務需求的看板</a:t>
                </a:r>
              </a:p>
            </p:txBody>
          </p:sp>
          <p:sp>
            <p:nvSpPr>
              <p:cNvPr id="30" name="TextBox 21">
                <a:extLst>
                  <a:ext uri="{FF2B5EF4-FFF2-40B4-BE49-F238E27FC236}">
                    <a16:creationId xmlns:a16="http://schemas.microsoft.com/office/drawing/2014/main" id="{712915B1-DFB0-A0C1-0484-3AA39B38F0B2}"/>
                  </a:ext>
                </a:extLst>
              </p:cNvPr>
              <p:cNvSpPr txBox="1"/>
              <p:nvPr/>
            </p:nvSpPr>
            <p:spPr>
              <a:xfrm>
                <a:off x="6454939" y="3062263"/>
                <a:ext cx="3362933" cy="606128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zh-TW" altLang="en-US" sz="3950">
                    <a:solidFill>
                      <a:srgbClr val="000000"/>
                    </a:solidFill>
                    <a:latin typeface="可画甜心体"/>
                    <a:ea typeface="可画甜心体"/>
                    <a:cs typeface="可画甜心体"/>
                    <a:sym typeface="可画甜心体"/>
                  </a:rPr>
                  <a:t>客製化專屬內容</a:t>
                </a:r>
                <a:endParaRPr lang="en-US" sz="3950">
                  <a:solidFill>
                    <a:srgbClr val="000000"/>
                  </a:solidFill>
                  <a:latin typeface="可画甜心体"/>
                  <a:ea typeface="可画甜心体"/>
                  <a:cs typeface="可画甜心体"/>
                  <a:sym typeface="可画甜心体"/>
                </a:endParaRPr>
              </a:p>
            </p:txBody>
          </p:sp>
        </p:grpSp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17BA7404-727E-2790-6789-45ABE466D48B}"/>
                </a:ext>
              </a:extLst>
            </p:cNvPr>
            <p:cNvGrpSpPr/>
            <p:nvPr/>
          </p:nvGrpSpPr>
          <p:grpSpPr>
            <a:xfrm>
              <a:off x="11672462" y="2851877"/>
              <a:ext cx="4475018" cy="2539658"/>
              <a:chOff x="5898896" y="3062263"/>
              <a:chExt cx="4475018" cy="2539658"/>
            </a:xfrm>
          </p:grpSpPr>
          <p:sp>
            <p:nvSpPr>
              <p:cNvPr id="27" name="矩形: 圓角 26">
                <a:extLst>
                  <a:ext uri="{FF2B5EF4-FFF2-40B4-BE49-F238E27FC236}">
                    <a16:creationId xmlns:a16="http://schemas.microsoft.com/office/drawing/2014/main" id="{2DE09B4F-71BE-4E53-490B-3BA916D75A08}"/>
                  </a:ext>
                </a:extLst>
              </p:cNvPr>
              <p:cNvSpPr/>
              <p:nvPr/>
            </p:nvSpPr>
            <p:spPr>
              <a:xfrm>
                <a:off x="5898896" y="3378624"/>
                <a:ext cx="4475018" cy="2223297"/>
              </a:xfrm>
              <a:prstGeom prst="roundRect">
                <a:avLst/>
              </a:prstGeom>
              <a:solidFill>
                <a:srgbClr val="FFF29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3200">
                    <a:solidFill>
                      <a:srgbClr val="000000"/>
                    </a:solidFill>
                    <a:latin typeface="可画甜心体"/>
                    <a:ea typeface="可画甜心体"/>
                  </a:rPr>
                  <a:t>訂閱期內隨時線上瀏覽</a:t>
                </a:r>
                <a:endParaRPr lang="en-US" altLang="zh-TW" sz="3200">
                  <a:solidFill>
                    <a:srgbClr val="000000"/>
                  </a:solidFill>
                  <a:latin typeface="可画甜心体"/>
                  <a:ea typeface="可画甜心体"/>
                </a:endParaRPr>
              </a:p>
              <a:p>
                <a:pPr algn="ctr"/>
                <a:r>
                  <a:rPr lang="zh-TW" altLang="en-US" sz="3200">
                    <a:solidFill>
                      <a:srgbClr val="000000"/>
                    </a:solidFill>
                    <a:latin typeface="可画甜心体"/>
                    <a:ea typeface="可画甜心体"/>
                  </a:rPr>
                  <a:t>最新數據與分析資訊</a:t>
                </a:r>
                <a:r>
                  <a:rPr lang="en-US" altLang="zh-TW" sz="3200">
                    <a:solidFill>
                      <a:srgbClr val="000000"/>
                    </a:solidFill>
                    <a:latin typeface="可画甜心体"/>
                    <a:ea typeface="可画甜心体"/>
                  </a:rPr>
                  <a:t>,</a:t>
                </a:r>
              </a:p>
              <a:p>
                <a:pPr algn="ctr"/>
                <a:r>
                  <a:rPr lang="zh-TW" altLang="en-US" sz="3200">
                    <a:solidFill>
                      <a:srgbClr val="000000"/>
                    </a:solidFill>
                    <a:latin typeface="可画甜心体"/>
                    <a:ea typeface="可画甜心体"/>
                  </a:rPr>
                  <a:t>持續追蹤貿易趨勢變化</a:t>
                </a:r>
              </a:p>
            </p:txBody>
          </p:sp>
          <p:sp>
            <p:nvSpPr>
              <p:cNvPr id="28" name="TextBox 21">
                <a:extLst>
                  <a:ext uri="{FF2B5EF4-FFF2-40B4-BE49-F238E27FC236}">
                    <a16:creationId xmlns:a16="http://schemas.microsoft.com/office/drawing/2014/main" id="{F400AA5E-ACD3-D3E6-FD04-F20D831A196E}"/>
                  </a:ext>
                </a:extLst>
              </p:cNvPr>
              <p:cNvSpPr txBox="1"/>
              <p:nvPr/>
            </p:nvSpPr>
            <p:spPr>
              <a:xfrm>
                <a:off x="6454939" y="3062263"/>
                <a:ext cx="3362933" cy="606128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zh-TW" altLang="en-US" sz="3950">
                    <a:solidFill>
                      <a:srgbClr val="000000"/>
                    </a:solidFill>
                    <a:latin typeface="可画甜心体"/>
                    <a:ea typeface="可画甜心体"/>
                    <a:cs typeface="可画甜心体"/>
                    <a:sym typeface="可画甜心体"/>
                  </a:rPr>
                  <a:t>一年期訂閱服務</a:t>
                </a:r>
                <a:endParaRPr lang="en-US" altLang="zh-TW" sz="3950">
                  <a:solidFill>
                    <a:srgbClr val="000000"/>
                  </a:solidFill>
                  <a:latin typeface="可画甜心体"/>
                  <a:ea typeface="可画甜心体"/>
                  <a:cs typeface="可画甜心体"/>
                  <a:sym typeface="可画甜心体"/>
                </a:endParaRPr>
              </a:p>
            </p:txBody>
          </p:sp>
        </p:grp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154A317E-6641-FF0D-0922-79F42BF77CDD}"/>
              </a:ext>
            </a:extLst>
          </p:cNvPr>
          <p:cNvGrpSpPr/>
          <p:nvPr/>
        </p:nvGrpSpPr>
        <p:grpSpPr>
          <a:xfrm>
            <a:off x="16242275" y="5973531"/>
            <a:ext cx="1841248" cy="2424178"/>
            <a:chOff x="15662995" y="6528631"/>
            <a:chExt cx="1841248" cy="2424178"/>
          </a:xfrm>
        </p:grpSpPr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0FDC0C59-248F-EA43-A087-3CBA1AE9B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2995" y="6528631"/>
              <a:ext cx="1841248" cy="1841248"/>
            </a:xfrm>
            <a:prstGeom prst="rect">
              <a:avLst/>
            </a:prstGeom>
          </p:spPr>
        </p:pic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287D413F-B567-6282-FA68-821AE49BDEF3}"/>
                </a:ext>
              </a:extLst>
            </p:cNvPr>
            <p:cNvSpPr txBox="1"/>
            <p:nvPr/>
          </p:nvSpPr>
          <p:spPr>
            <a:xfrm>
              <a:off x="15758177" y="8369879"/>
              <a:ext cx="1646436" cy="582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0"/>
                </a:lnSpc>
                <a:spcBef>
                  <a:spcPct val="0"/>
                </a:spcBef>
              </a:pPr>
              <a:r>
                <a:rPr lang="en-US" sz="3600" err="1">
                  <a:solidFill>
                    <a:srgbClr val="000000"/>
                  </a:solidFill>
                  <a:latin typeface="可畫酷黑-繁"/>
                  <a:ea typeface="可畫酷黑-繁"/>
                  <a:cs typeface="可畫酷黑-繁"/>
                  <a:sym typeface="可畫酷黑-繁"/>
                </a:rPr>
                <a:t>線上申請</a:t>
              </a:r>
              <a:endParaRPr lang="en-US" sz="360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endParaRP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28CAEAFE-BA10-9F86-3F1A-EB63630CED72}"/>
              </a:ext>
            </a:extLst>
          </p:cNvPr>
          <p:cNvGrpSpPr/>
          <p:nvPr/>
        </p:nvGrpSpPr>
        <p:grpSpPr>
          <a:xfrm>
            <a:off x="9617436" y="7770518"/>
            <a:ext cx="6624839" cy="1254382"/>
            <a:chOff x="9658943" y="8010438"/>
            <a:chExt cx="6624839" cy="1254382"/>
          </a:xfrm>
        </p:grpSpPr>
        <p:sp>
          <p:nvSpPr>
            <p:cNvPr id="37" name="TextBox 24">
              <a:extLst>
                <a:ext uri="{FF2B5EF4-FFF2-40B4-BE49-F238E27FC236}">
                  <a16:creationId xmlns:a16="http://schemas.microsoft.com/office/drawing/2014/main" id="{FE732054-EBB6-0917-4A60-44BCAC022E06}"/>
                </a:ext>
              </a:extLst>
            </p:cNvPr>
            <p:cNvSpPr txBox="1"/>
            <p:nvPr/>
          </p:nvSpPr>
          <p:spPr>
            <a:xfrm>
              <a:off x="10625877" y="8010438"/>
              <a:ext cx="5657905" cy="12543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320"/>
                </a:lnSpc>
                <a:spcBef>
                  <a:spcPct val="0"/>
                </a:spcBef>
              </a:pPr>
              <a:r>
                <a:rPr lang="en-US" altLang="zh-TW" sz="3800" dirty="0">
                  <a:solidFill>
                    <a:srgbClr val="2E3A44"/>
                  </a:solidFill>
                  <a:latin typeface="可画甜心体"/>
                  <a:ea typeface="可画甜心体"/>
                  <a:cs typeface="可画甜心体"/>
                  <a:sym typeface="可画甜心体"/>
                </a:rPr>
                <a:t>02-2758-5163</a:t>
              </a:r>
            </a:p>
            <a:p>
              <a:pPr>
                <a:lnSpc>
                  <a:spcPts val="5320"/>
                </a:lnSpc>
                <a:spcBef>
                  <a:spcPct val="0"/>
                </a:spcBef>
              </a:pPr>
              <a:r>
                <a:rPr lang="en-US" altLang="zh-TW" sz="3800" dirty="0">
                  <a:solidFill>
                    <a:srgbClr val="2E3A44"/>
                  </a:solidFill>
                  <a:latin typeface="可画甜心体"/>
                  <a:ea typeface="可画甜心体"/>
                  <a:cs typeface="可画甜心体"/>
                  <a:sym typeface="可画甜心体"/>
                </a:rPr>
                <a:t>tradedashboard@taitra.org.tw</a:t>
              </a:r>
              <a:endParaRPr lang="en-US" sz="380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endParaRPr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34F0D8AC-AB17-7042-CFF0-802C45B2E350}"/>
                </a:ext>
              </a:extLst>
            </p:cNvPr>
            <p:cNvSpPr/>
            <p:nvPr/>
          </p:nvSpPr>
          <p:spPr>
            <a:xfrm>
              <a:off x="9658943" y="8310823"/>
              <a:ext cx="835304" cy="838680"/>
            </a:xfrm>
            <a:custGeom>
              <a:avLst/>
              <a:gdLst/>
              <a:ahLst/>
              <a:cxnLst/>
              <a:rect l="l" t="t" r="r" b="b"/>
              <a:pathLst>
                <a:path w="1293598" h="1293598">
                  <a:moveTo>
                    <a:pt x="0" y="0"/>
                  </a:moveTo>
                  <a:lnTo>
                    <a:pt x="1293598" y="0"/>
                  </a:lnTo>
                  <a:lnTo>
                    <a:pt x="1293598" y="1293598"/>
                  </a:lnTo>
                  <a:lnTo>
                    <a:pt x="0" y="12935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770FD149-ECD6-D3A6-A0A8-324E58AAE6FF}"/>
              </a:ext>
            </a:extLst>
          </p:cNvPr>
          <p:cNvGrpSpPr/>
          <p:nvPr/>
        </p:nvGrpSpPr>
        <p:grpSpPr>
          <a:xfrm>
            <a:off x="779395" y="5788024"/>
            <a:ext cx="8661062" cy="3252319"/>
            <a:chOff x="832700" y="5747770"/>
            <a:chExt cx="8661062" cy="3252319"/>
          </a:xfrm>
        </p:grpSpPr>
        <p:sp>
          <p:nvSpPr>
            <p:cNvPr id="40" name="TextBox 19">
              <a:extLst>
                <a:ext uri="{FF2B5EF4-FFF2-40B4-BE49-F238E27FC236}">
                  <a16:creationId xmlns:a16="http://schemas.microsoft.com/office/drawing/2014/main" id="{097AB661-294C-31E2-74F1-0171126DB2F9}"/>
                </a:ext>
              </a:extLst>
            </p:cNvPr>
            <p:cNvSpPr txBox="1"/>
            <p:nvPr/>
          </p:nvSpPr>
          <p:spPr>
            <a:xfrm>
              <a:off x="1968236" y="6034129"/>
              <a:ext cx="7525526" cy="29659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950" dirty="0" err="1">
                  <a:solidFill>
                    <a:srgbClr val="2E3A44"/>
                  </a:solidFill>
                  <a:latin typeface="可画甜心体"/>
                  <a:ea typeface="可画甜心体"/>
                  <a:cs typeface="可画甜心体"/>
                  <a:sym typeface="可画甜心体"/>
                </a:rPr>
                <a:t>申請資格</a:t>
              </a:r>
              <a:r>
                <a:rPr lang="zh-TW" altLang="en-US" sz="3950" dirty="0">
                  <a:solidFill>
                    <a:srgbClr val="2E3A44"/>
                  </a:solidFill>
                  <a:latin typeface="可画甜心体"/>
                  <a:ea typeface="可画甜心体"/>
                  <a:cs typeface="可画甜心体"/>
                  <a:sym typeface="可画甜心体"/>
                </a:rPr>
                <a:t>：</a:t>
              </a:r>
              <a:endParaRPr lang="en-US" altLang="zh-TW" sz="3950" dirty="0">
                <a:solidFill>
                  <a:srgbClr val="2E3A44"/>
                </a:solidFill>
                <a:latin typeface="可画甜心体"/>
                <a:ea typeface="可画甜心体"/>
                <a:cs typeface="可画甜心体"/>
                <a:sym typeface="可画甜心体"/>
              </a:endParaRPr>
            </a:p>
            <a:p>
              <a:pPr marL="457200" marR="0" lvl="0" indent="-45720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zh-TW" altLang="zh-TW" sz="3600" dirty="0">
                  <a:solidFill>
                    <a:srgbClr val="2E3A44"/>
                  </a:solidFill>
                  <a:latin typeface="可画甜心体"/>
                  <a:ea typeface="可画甜心体"/>
                </a:rPr>
                <a:t>已依出進口廠商登記辦法之規定辦妥出進口廠商登記。</a:t>
              </a:r>
            </a:p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zh-TW" altLang="en-US" sz="3600" dirty="0">
                  <a:solidFill>
                    <a:srgbClr val="2E3A44"/>
                  </a:solidFill>
                  <a:latin typeface="可画甜心体"/>
                  <a:ea typeface="可画甜心体"/>
                </a:rPr>
                <a:t>申請日前一年內未受輸出入相關處分。</a:t>
              </a:r>
              <a:endParaRPr lang="en-US" altLang="zh-TW" sz="3600" dirty="0">
                <a:solidFill>
                  <a:srgbClr val="2E3A44"/>
                </a:solidFill>
                <a:latin typeface="可画甜心体"/>
                <a:ea typeface="可画甜心体"/>
              </a:endParaRPr>
            </a:p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lang="zh-TW" altLang="zh-TW" sz="3600" dirty="0">
                  <a:solidFill>
                    <a:srgbClr val="2E3A44"/>
                  </a:solidFill>
                  <a:latin typeface="可画甜心体"/>
                  <a:ea typeface="可画甜心体"/>
                </a:rPr>
                <a:t>企業之資本組成不得含陸資。</a:t>
              </a:r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C468419D-154D-728E-4531-166AA3F05656}"/>
                </a:ext>
              </a:extLst>
            </p:cNvPr>
            <p:cNvSpPr txBox="1"/>
            <p:nvPr/>
          </p:nvSpPr>
          <p:spPr>
            <a:xfrm>
              <a:off x="832700" y="5747770"/>
              <a:ext cx="99163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6600"/>
                <a:t>📝</a:t>
              </a:r>
            </a:p>
          </p:txBody>
        </p:sp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A8B45347-83B0-4F3C-B693-237F2D0E341F}"/>
              </a:ext>
            </a:extLst>
          </p:cNvPr>
          <p:cNvGrpSpPr/>
          <p:nvPr/>
        </p:nvGrpSpPr>
        <p:grpSpPr>
          <a:xfrm>
            <a:off x="9617460" y="5882444"/>
            <a:ext cx="6383561" cy="1656159"/>
            <a:chOff x="9658943" y="5892488"/>
            <a:chExt cx="7157358" cy="1656159"/>
          </a:xfrm>
        </p:grpSpPr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DB0BA00A-6686-0539-CCB4-E66209814907}"/>
                </a:ext>
              </a:extLst>
            </p:cNvPr>
            <p:cNvSpPr txBox="1"/>
            <p:nvPr/>
          </p:nvSpPr>
          <p:spPr>
            <a:xfrm>
              <a:off x="9658943" y="5892488"/>
              <a:ext cx="890154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6600"/>
                <a:t>💰</a:t>
              </a:r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B16CF901-3B35-CA23-47B7-6A17D4242942}"/>
                </a:ext>
              </a:extLst>
            </p:cNvPr>
            <p:cNvSpPr txBox="1"/>
            <p:nvPr/>
          </p:nvSpPr>
          <p:spPr>
            <a:xfrm>
              <a:off x="10648871" y="6138004"/>
              <a:ext cx="6167430" cy="1410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55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2E3A44"/>
                  </a:solidFill>
                  <a:effectLst/>
                  <a:uLnTx/>
                  <a:uFillTx/>
                  <a:latin typeface="可画甜心体"/>
                  <a:ea typeface="可画甜心体"/>
                  <a:cs typeface="可画甜心体"/>
                  <a:sym typeface="可画甜心体"/>
                </a:rPr>
                <a:t>服務費用：</a:t>
              </a:r>
              <a:endParaRPr kumimoji="0" lang="en-US" altLang="zh-TW" sz="4000" b="0" i="0" u="none" strike="noStrike" kern="1200" cap="none" spc="0" normalizeH="0" baseline="0" noProof="0">
                <a:ln>
                  <a:noFill/>
                </a:ln>
                <a:solidFill>
                  <a:srgbClr val="2E3A44"/>
                </a:solidFill>
                <a:effectLst/>
                <a:uLnTx/>
                <a:uFillTx/>
                <a:latin typeface="可画甜心体"/>
                <a:ea typeface="可画甜心体"/>
                <a:cs typeface="可画甜心体"/>
                <a:sym typeface="可画甜心体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55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600" b="0" i="0" u="none" strike="noStrike" kern="1200" cap="none" spc="0" normalizeH="0" baseline="0" noProof="0">
                  <a:ln>
                    <a:noFill/>
                  </a:ln>
                  <a:solidFill>
                    <a:srgbClr val="2E3A44"/>
                  </a:solidFill>
                  <a:effectLst/>
                  <a:uLnTx/>
                  <a:uFillTx/>
                  <a:latin typeface="可画甜心体"/>
                  <a:ea typeface="可画甜心体"/>
                  <a:cs typeface="可画甜心体"/>
                  <a:sym typeface="可画甜心体"/>
                </a:rPr>
                <a:t>NT$999</a:t>
              </a:r>
              <a:r>
                <a:rPr kumimoji="0" lang="zh-TW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2E3A44"/>
                  </a:solidFill>
                  <a:effectLst/>
                  <a:uLnTx/>
                  <a:uFillTx/>
                  <a:latin typeface="可画甜心体"/>
                  <a:ea typeface="可画甜心体"/>
                  <a:cs typeface="可画甜心体"/>
                  <a:sym typeface="可画甜心体"/>
                </a:rPr>
                <a:t> 享有 </a:t>
              </a:r>
              <a:r>
                <a:rPr kumimoji="0" lang="en-US" altLang="zh-TW" sz="3600" b="0" i="0" u="none" strike="noStrike" kern="1200" cap="none" spc="0" normalizeH="0" baseline="0" noProof="0">
                  <a:ln>
                    <a:noFill/>
                  </a:ln>
                  <a:solidFill>
                    <a:srgbClr val="2E3A44"/>
                  </a:solidFill>
                  <a:effectLst/>
                  <a:uLnTx/>
                  <a:uFillTx/>
                  <a:latin typeface="可画甜心体"/>
                  <a:ea typeface="可画甜心体"/>
                  <a:cs typeface="可画甜心体"/>
                  <a:sym typeface="可画甜心体"/>
                </a:rPr>
                <a:t>1 </a:t>
              </a:r>
              <a:r>
                <a:rPr kumimoji="0" lang="zh-TW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2E3A44"/>
                  </a:solidFill>
                  <a:effectLst/>
                  <a:uLnTx/>
                  <a:uFillTx/>
                  <a:latin typeface="可画甜心体"/>
                  <a:ea typeface="可画甜心体"/>
                  <a:cs typeface="可画甜心体"/>
                  <a:sym typeface="可画甜心体"/>
                </a:rPr>
                <a:t>年期訂閱服務</a:t>
              </a:r>
              <a:endParaRPr kumimoji="0" lang="en-US" altLang="zh-TW" sz="3999" b="0" i="0" u="none" strike="noStrike" kern="1200" cap="none" spc="0" normalizeH="0" baseline="0" noProof="0">
                <a:ln>
                  <a:noFill/>
                </a:ln>
                <a:solidFill>
                  <a:srgbClr val="2E3A44"/>
                </a:solidFill>
                <a:effectLst/>
                <a:uLnTx/>
                <a:uFillTx/>
                <a:latin typeface="可画甜心体"/>
                <a:ea typeface="可画甜心体"/>
                <a:cs typeface="可画甜心体"/>
                <a:sym typeface="可画甜心体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e60a43e-b414-4c11-95e6-ffd35bcc52d0}" enabled="0" method="" siteId="{1e60a43e-b414-4c11-95e6-ffd35bcc52d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1778</Words>
  <Application>Microsoft Office PowerPoint</Application>
  <PresentationFormat>自訂</PresentationFormat>
  <Paragraphs>190</Paragraphs>
  <Slides>13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8" baseType="lpstr">
      <vt:lpstr>Arial</vt:lpstr>
      <vt:lpstr>微軟正黑體</vt:lpstr>
      <vt:lpstr>微軟正黑體</vt:lpstr>
      <vt:lpstr>可畫酷黑-繁</vt:lpstr>
      <vt:lpstr>Arial Unicode Bold</vt:lpstr>
      <vt:lpstr>Calibri</vt:lpstr>
      <vt:lpstr>Wingdings</vt:lpstr>
      <vt:lpstr>Arial,Sans-Serif</vt:lpstr>
      <vt:lpstr>可画甜心体</vt:lpstr>
      <vt:lpstr>可畫酷銳體-繁</vt:lpstr>
      <vt:lpstr>可画乐黑</vt:lpstr>
      <vt:lpstr>王漢宗特黑體</vt:lpstr>
      <vt:lpstr>新細明體</vt:lpstr>
      <vt:lpstr>Microsoft YaHei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協助企業開拓多元市場 爭取海外訂單</dc:title>
  <dc:creator>王淑萱 ALICE WANG</dc:creator>
  <cp:lastModifiedBy>王淑萱 ALICE WANG</cp:lastModifiedBy>
  <cp:revision>16</cp:revision>
  <dcterms:created xsi:type="dcterms:W3CDTF">2006-08-16T00:00:00Z</dcterms:created>
  <dcterms:modified xsi:type="dcterms:W3CDTF">2026-06-02T09:42:38Z</dcterms:modified>
  <dc:identifier>DAG6nwQk3wU</dc:identifier>
</cp:coreProperties>
</file>